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495" r:id="rId3"/>
    <p:sldId id="493" r:id="rId4"/>
    <p:sldId id="478" r:id="rId5"/>
    <p:sldId id="543" r:id="rId6"/>
    <p:sldId id="556" r:id="rId7"/>
    <p:sldId id="511" r:id="rId8"/>
    <p:sldId id="494" r:id="rId9"/>
    <p:sldId id="544" r:id="rId10"/>
    <p:sldId id="546" r:id="rId11"/>
    <p:sldId id="547" r:id="rId12"/>
    <p:sldId id="585" r:id="rId13"/>
    <p:sldId id="588" r:id="rId14"/>
    <p:sldId id="497" r:id="rId15"/>
    <p:sldId id="502" r:id="rId16"/>
    <p:sldId id="498" r:id="rId17"/>
    <p:sldId id="548" r:id="rId18"/>
    <p:sldId id="563" r:id="rId19"/>
    <p:sldId id="562" r:id="rId20"/>
    <p:sldId id="550" r:id="rId21"/>
    <p:sldId id="564" r:id="rId22"/>
    <p:sldId id="551" r:id="rId23"/>
    <p:sldId id="552" r:id="rId24"/>
    <p:sldId id="508" r:id="rId25"/>
    <p:sldId id="589" r:id="rId26"/>
    <p:sldId id="533" r:id="rId27"/>
    <p:sldId id="591" r:id="rId28"/>
    <p:sldId id="590" r:id="rId29"/>
    <p:sldId id="592" r:id="rId30"/>
    <p:sldId id="594" r:id="rId31"/>
    <p:sldId id="595" r:id="rId32"/>
    <p:sldId id="596" r:id="rId33"/>
    <p:sldId id="598" r:id="rId34"/>
    <p:sldId id="600" r:id="rId35"/>
    <p:sldId id="599" r:id="rId36"/>
    <p:sldId id="513" r:id="rId37"/>
    <p:sldId id="602" r:id="rId38"/>
    <p:sldId id="604" r:id="rId39"/>
    <p:sldId id="509" r:id="rId40"/>
    <p:sldId id="514" r:id="rId41"/>
    <p:sldId id="534" r:id="rId42"/>
    <p:sldId id="359" r:id="rId43"/>
    <p:sldId id="294" r:id="rId44"/>
  </p:sldIdLst>
  <p:sldSz cx="9144000" cy="5143500" type="screen16x9"/>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784">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DHARSAN, BHARATH" initials="SB" lastIdx="1" clrIdx="0">
    <p:extLst>
      <p:ext uri="{19B8F6BF-5375-455C-9EA6-DF929625EA0E}">
        <p15:presenceInfo xmlns:p15="http://schemas.microsoft.com/office/powerpoint/2012/main" userId="S::B.SUDHARSAN1@nuigalway.ie::0ca17131-7300-4c8c-8116-1dba9a78b1b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7F0E"/>
    <a:srgbClr val="0800A8"/>
    <a:srgbClr val="F7F7F7"/>
    <a:srgbClr val="FBAE40"/>
    <a:srgbClr val="007DC5"/>
    <a:srgbClr val="007DC6"/>
    <a:srgbClr val="DDE9F7"/>
    <a:srgbClr val="E1E9F5"/>
    <a:srgbClr val="39A7E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84" autoAdjust="0"/>
    <p:restoredTop sz="94249" autoAdjust="0"/>
  </p:normalViewPr>
  <p:slideViewPr>
    <p:cSldViewPr>
      <p:cViewPr varScale="1">
        <p:scale>
          <a:sx n="150" d="100"/>
          <a:sy n="150" d="100"/>
        </p:scale>
        <p:origin x="792" y="126"/>
      </p:cViewPr>
      <p:guideLst>
        <p:guide orient="horz" pos="1620"/>
        <p:guide pos="2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6" d="100"/>
          <a:sy n="86" d="100"/>
        </p:scale>
        <p:origin x="-2568" y="-104"/>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D102BAC3-9DEB-431B-A8EA-22BA4BAFDD95}" type="datetimeFigureOut">
              <a:rPr lang="en-IE" smtClean="0"/>
              <a:t>02/08/2021</a:t>
            </a:fld>
            <a:endParaRPr lang="en-IE"/>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A9FAF889-98C3-440F-92A5-40C3A3209D26}" type="slidenum">
              <a:rPr lang="en-IE" smtClean="0"/>
              <a:t>‹#›</a:t>
            </a:fld>
            <a:endParaRPr lang="en-IE"/>
          </a:p>
        </p:txBody>
      </p:sp>
    </p:spTree>
    <p:extLst>
      <p:ext uri="{BB962C8B-B14F-4D97-AF65-F5344CB8AC3E}">
        <p14:creationId xmlns:p14="http://schemas.microsoft.com/office/powerpoint/2010/main" val="1212624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IE"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9FAF889-98C3-440F-92A5-40C3A3209D26}" type="slidenum">
              <a:rPr lang="en-IE" smtClean="0"/>
              <a:t>1</a:t>
            </a:fld>
            <a:endParaRPr lang="en-IE"/>
          </a:p>
        </p:txBody>
      </p:sp>
    </p:spTree>
    <p:extLst>
      <p:ext uri="{BB962C8B-B14F-4D97-AF65-F5344CB8AC3E}">
        <p14:creationId xmlns:p14="http://schemas.microsoft.com/office/powerpoint/2010/main" val="642652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IE" altLang="en-US" baseline="0" dirty="0"/>
          </a:p>
        </p:txBody>
      </p:sp>
      <p:sp>
        <p:nvSpPr>
          <p:cNvPr id="4" name="Slide Number Placeholder 3"/>
          <p:cNvSpPr>
            <a:spLocks noGrp="1"/>
          </p:cNvSpPr>
          <p:nvPr>
            <p:ph type="sldNum" sz="quarter" idx="10"/>
          </p:nvPr>
        </p:nvSpPr>
        <p:spPr/>
        <p:txBody>
          <a:bodyPr/>
          <a:lstStyle/>
          <a:p>
            <a:fld id="{A9FAF889-98C3-440F-92A5-40C3A3209D26}" type="slidenum">
              <a:rPr lang="en-IE" smtClean="0"/>
              <a:t>20</a:t>
            </a:fld>
            <a:endParaRPr lang="en-IE"/>
          </a:p>
        </p:txBody>
      </p:sp>
    </p:spTree>
    <p:extLst>
      <p:ext uri="{BB962C8B-B14F-4D97-AF65-F5344CB8AC3E}">
        <p14:creationId xmlns:p14="http://schemas.microsoft.com/office/powerpoint/2010/main" val="2856667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IE" altLang="en-US" baseline="0" dirty="0"/>
          </a:p>
        </p:txBody>
      </p:sp>
      <p:sp>
        <p:nvSpPr>
          <p:cNvPr id="4" name="Slide Number Placeholder 3"/>
          <p:cNvSpPr>
            <a:spLocks noGrp="1"/>
          </p:cNvSpPr>
          <p:nvPr>
            <p:ph type="sldNum" sz="quarter" idx="10"/>
          </p:nvPr>
        </p:nvSpPr>
        <p:spPr/>
        <p:txBody>
          <a:bodyPr/>
          <a:lstStyle/>
          <a:p>
            <a:fld id="{A9FAF889-98C3-440F-92A5-40C3A3209D26}" type="slidenum">
              <a:rPr lang="en-IE" smtClean="0"/>
              <a:t>21</a:t>
            </a:fld>
            <a:endParaRPr lang="en-IE"/>
          </a:p>
        </p:txBody>
      </p:sp>
    </p:spTree>
    <p:extLst>
      <p:ext uri="{BB962C8B-B14F-4D97-AF65-F5344CB8AC3E}">
        <p14:creationId xmlns:p14="http://schemas.microsoft.com/office/powerpoint/2010/main" val="3404580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IE" altLang="en-US" baseline="0" dirty="0"/>
          </a:p>
        </p:txBody>
      </p:sp>
      <p:sp>
        <p:nvSpPr>
          <p:cNvPr id="4" name="Slide Number Placeholder 3"/>
          <p:cNvSpPr>
            <a:spLocks noGrp="1"/>
          </p:cNvSpPr>
          <p:nvPr>
            <p:ph type="sldNum" sz="quarter" idx="10"/>
          </p:nvPr>
        </p:nvSpPr>
        <p:spPr/>
        <p:txBody>
          <a:bodyPr/>
          <a:lstStyle/>
          <a:p>
            <a:fld id="{A9FAF889-98C3-440F-92A5-40C3A3209D26}" type="slidenum">
              <a:rPr lang="en-IE" smtClean="0"/>
              <a:t>22</a:t>
            </a:fld>
            <a:endParaRPr lang="en-IE"/>
          </a:p>
        </p:txBody>
      </p:sp>
    </p:spTree>
    <p:extLst>
      <p:ext uri="{BB962C8B-B14F-4D97-AF65-F5344CB8AC3E}">
        <p14:creationId xmlns:p14="http://schemas.microsoft.com/office/powerpoint/2010/main" val="3150795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1200" dirty="0">
              <a:latin typeface="Titillium Web" panose="020B0604020202020204" charset="0"/>
            </a:endParaRPr>
          </a:p>
        </p:txBody>
      </p:sp>
      <p:sp>
        <p:nvSpPr>
          <p:cNvPr id="4" name="Slide Number Placeholder 3"/>
          <p:cNvSpPr>
            <a:spLocks noGrp="1"/>
          </p:cNvSpPr>
          <p:nvPr>
            <p:ph type="sldNum" sz="quarter" idx="10"/>
          </p:nvPr>
        </p:nvSpPr>
        <p:spPr/>
        <p:txBody>
          <a:bodyPr/>
          <a:lstStyle/>
          <a:p>
            <a:fld id="{A9FAF889-98C3-440F-92A5-40C3A3209D26}" type="slidenum">
              <a:rPr lang="en-IE" smtClean="0"/>
              <a:t>23</a:t>
            </a:fld>
            <a:endParaRPr lang="en-IE"/>
          </a:p>
        </p:txBody>
      </p:sp>
    </p:spTree>
    <p:extLst>
      <p:ext uri="{BB962C8B-B14F-4D97-AF65-F5344CB8AC3E}">
        <p14:creationId xmlns:p14="http://schemas.microsoft.com/office/powerpoint/2010/main" val="211455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https://www.reviewgeek.com/84390/new-arduino-nano-rp2040-connect-is-like-a-raspberry-pi-pico-on-steroids/</a:t>
            </a:r>
          </a:p>
        </p:txBody>
      </p:sp>
      <p:sp>
        <p:nvSpPr>
          <p:cNvPr id="4" name="Slide Number Placeholder 3"/>
          <p:cNvSpPr>
            <a:spLocks noGrp="1"/>
          </p:cNvSpPr>
          <p:nvPr>
            <p:ph type="sldNum" sz="quarter" idx="5"/>
          </p:nvPr>
        </p:nvSpPr>
        <p:spPr/>
        <p:txBody>
          <a:bodyPr/>
          <a:lstStyle/>
          <a:p>
            <a:fld id="{A9FAF889-98C3-440F-92A5-40C3A3209D26}" type="slidenum">
              <a:rPr lang="en-IE" smtClean="0"/>
              <a:t>24</a:t>
            </a:fld>
            <a:endParaRPr lang="en-IE"/>
          </a:p>
        </p:txBody>
      </p:sp>
    </p:spTree>
    <p:extLst>
      <p:ext uri="{BB962C8B-B14F-4D97-AF65-F5344CB8AC3E}">
        <p14:creationId xmlns:p14="http://schemas.microsoft.com/office/powerpoint/2010/main" val="2983056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FAF889-98C3-440F-92A5-40C3A3209D26}" type="slidenum">
              <a:rPr lang="en-IE" smtClean="0"/>
              <a:t>28</a:t>
            </a:fld>
            <a:endParaRPr lang="en-IE"/>
          </a:p>
        </p:txBody>
      </p:sp>
    </p:spTree>
    <p:extLst>
      <p:ext uri="{BB962C8B-B14F-4D97-AF65-F5344CB8AC3E}">
        <p14:creationId xmlns:p14="http://schemas.microsoft.com/office/powerpoint/2010/main" val="173894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FAF889-98C3-440F-92A5-40C3A3209D26}" type="slidenum">
              <a:rPr lang="en-IE" smtClean="0"/>
              <a:t>29</a:t>
            </a:fld>
            <a:endParaRPr lang="en-IE"/>
          </a:p>
        </p:txBody>
      </p:sp>
    </p:spTree>
    <p:extLst>
      <p:ext uri="{BB962C8B-B14F-4D97-AF65-F5344CB8AC3E}">
        <p14:creationId xmlns:p14="http://schemas.microsoft.com/office/powerpoint/2010/main" val="31843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FAF889-98C3-440F-92A5-40C3A3209D26}" type="slidenum">
              <a:rPr lang="en-IE" smtClean="0"/>
              <a:t>30</a:t>
            </a:fld>
            <a:endParaRPr lang="en-IE"/>
          </a:p>
        </p:txBody>
      </p:sp>
    </p:spTree>
    <p:extLst>
      <p:ext uri="{BB962C8B-B14F-4D97-AF65-F5344CB8AC3E}">
        <p14:creationId xmlns:p14="http://schemas.microsoft.com/office/powerpoint/2010/main" val="4267567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FAF889-98C3-440F-92A5-40C3A3209D26}" type="slidenum">
              <a:rPr lang="en-IE" smtClean="0"/>
              <a:t>31</a:t>
            </a:fld>
            <a:endParaRPr lang="en-IE"/>
          </a:p>
        </p:txBody>
      </p:sp>
    </p:spTree>
    <p:extLst>
      <p:ext uri="{BB962C8B-B14F-4D97-AF65-F5344CB8AC3E}">
        <p14:creationId xmlns:p14="http://schemas.microsoft.com/office/powerpoint/2010/main" val="734904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FAF889-98C3-440F-92A5-40C3A3209D26}" type="slidenum">
              <a:rPr lang="en-IE" smtClean="0"/>
              <a:t>32</a:t>
            </a:fld>
            <a:endParaRPr lang="en-IE"/>
          </a:p>
        </p:txBody>
      </p:sp>
    </p:spTree>
    <p:extLst>
      <p:ext uri="{BB962C8B-B14F-4D97-AF65-F5344CB8AC3E}">
        <p14:creationId xmlns:p14="http://schemas.microsoft.com/office/powerpoint/2010/main" val="2102675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http://aws-de-media.s3.amazonaws.com/images/AWS_Summit_2018/June6/Lowflyinghawk/Easier%20than%20Ever%20An%20Introduction%20for%20Building%20End%20to%20End%20IoT%20Solutions.pdf</a:t>
            </a:r>
          </a:p>
          <a:p>
            <a:endParaRPr lang="en-US" dirty="0"/>
          </a:p>
          <a:p>
            <a:endParaRPr lang="en-US" dirty="0"/>
          </a:p>
        </p:txBody>
      </p:sp>
      <p:sp>
        <p:nvSpPr>
          <p:cNvPr id="4" name="Slide Number Placeholder 3"/>
          <p:cNvSpPr>
            <a:spLocks noGrp="1"/>
          </p:cNvSpPr>
          <p:nvPr>
            <p:ph type="sldNum" sz="quarter" idx="5"/>
          </p:nvPr>
        </p:nvSpPr>
        <p:spPr/>
        <p:txBody>
          <a:bodyPr/>
          <a:lstStyle/>
          <a:p>
            <a:fld id="{A9FAF889-98C3-440F-92A5-40C3A3209D26}" type="slidenum">
              <a:rPr lang="en-IE" smtClean="0"/>
              <a:t>2</a:t>
            </a:fld>
            <a:endParaRPr lang="en-IE"/>
          </a:p>
        </p:txBody>
      </p:sp>
    </p:spTree>
    <p:extLst>
      <p:ext uri="{BB962C8B-B14F-4D97-AF65-F5344CB8AC3E}">
        <p14:creationId xmlns:p14="http://schemas.microsoft.com/office/powerpoint/2010/main" val="2767974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1200" dirty="0">
              <a:latin typeface="Titillium Web" panose="020B0604020202020204" charset="0"/>
            </a:endParaRPr>
          </a:p>
        </p:txBody>
      </p:sp>
      <p:sp>
        <p:nvSpPr>
          <p:cNvPr id="4" name="Slide Number Placeholder 3"/>
          <p:cNvSpPr>
            <a:spLocks noGrp="1"/>
          </p:cNvSpPr>
          <p:nvPr>
            <p:ph type="sldNum" sz="quarter" idx="10"/>
          </p:nvPr>
        </p:nvSpPr>
        <p:spPr/>
        <p:txBody>
          <a:bodyPr/>
          <a:lstStyle/>
          <a:p>
            <a:fld id="{A9FAF889-98C3-440F-92A5-40C3A3209D26}" type="slidenum">
              <a:rPr lang="en-IE" smtClean="0"/>
              <a:t>42</a:t>
            </a:fld>
            <a:endParaRPr lang="en-IE"/>
          </a:p>
        </p:txBody>
      </p:sp>
    </p:spTree>
    <p:extLst>
      <p:ext uri="{BB962C8B-B14F-4D97-AF65-F5344CB8AC3E}">
        <p14:creationId xmlns:p14="http://schemas.microsoft.com/office/powerpoint/2010/main" val="211455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any further queries you can contact us</a:t>
            </a:r>
            <a:r>
              <a:rPr lang="en-US" baseline="0" dirty="0"/>
              <a:t> anytime.</a:t>
            </a:r>
          </a:p>
          <a:p>
            <a:r>
              <a:rPr lang="en-US" baseline="0" dirty="0"/>
              <a:t>Thank you, stay safe.</a:t>
            </a:r>
            <a:endParaRPr lang="en-US" dirty="0"/>
          </a:p>
        </p:txBody>
      </p:sp>
      <p:sp>
        <p:nvSpPr>
          <p:cNvPr id="4" name="Slide Number Placeholder 3"/>
          <p:cNvSpPr>
            <a:spLocks noGrp="1"/>
          </p:cNvSpPr>
          <p:nvPr>
            <p:ph type="sldNum" sz="quarter" idx="10"/>
          </p:nvPr>
        </p:nvSpPr>
        <p:spPr/>
        <p:txBody>
          <a:bodyPr/>
          <a:lstStyle/>
          <a:p>
            <a:fld id="{A9FAF889-98C3-440F-92A5-40C3A3209D26}" type="slidenum">
              <a:rPr lang="en-IE" smtClean="0"/>
              <a:t>43</a:t>
            </a:fld>
            <a:endParaRPr lang="en-IE"/>
          </a:p>
        </p:txBody>
      </p:sp>
    </p:spTree>
    <p:extLst>
      <p:ext uri="{BB962C8B-B14F-4D97-AF65-F5344CB8AC3E}">
        <p14:creationId xmlns:p14="http://schemas.microsoft.com/office/powerpoint/2010/main" val="155183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FAF889-98C3-440F-92A5-40C3A3209D26}" type="slidenum">
              <a:rPr lang="en-IE" smtClean="0"/>
              <a:t>3</a:t>
            </a:fld>
            <a:endParaRPr lang="en-IE"/>
          </a:p>
        </p:txBody>
      </p:sp>
    </p:spTree>
    <p:extLst>
      <p:ext uri="{BB962C8B-B14F-4D97-AF65-F5344CB8AC3E}">
        <p14:creationId xmlns:p14="http://schemas.microsoft.com/office/powerpoint/2010/main" val="3483285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https://arxiv.org/pdf/2006.04620.pdf</a:t>
            </a:r>
          </a:p>
          <a:p>
            <a:r>
              <a:rPr lang="en-US" dirty="0"/>
              <a:t>https://ieeexplore.ieee.org/stamp/stamp.jsp?tp=&amp;arnumber=7886051</a:t>
            </a:r>
          </a:p>
        </p:txBody>
      </p:sp>
      <p:sp>
        <p:nvSpPr>
          <p:cNvPr id="4" name="Slide Number Placeholder 3"/>
          <p:cNvSpPr>
            <a:spLocks noGrp="1"/>
          </p:cNvSpPr>
          <p:nvPr>
            <p:ph type="sldNum" sz="quarter" idx="5"/>
          </p:nvPr>
        </p:nvSpPr>
        <p:spPr/>
        <p:txBody>
          <a:bodyPr/>
          <a:lstStyle/>
          <a:p>
            <a:fld id="{A9FAF889-98C3-440F-92A5-40C3A3209D26}" type="slidenum">
              <a:rPr lang="en-IE" smtClean="0"/>
              <a:t>6</a:t>
            </a:fld>
            <a:endParaRPr lang="en-IE"/>
          </a:p>
        </p:txBody>
      </p:sp>
    </p:spTree>
    <p:extLst>
      <p:ext uri="{BB962C8B-B14F-4D97-AF65-F5344CB8AC3E}">
        <p14:creationId xmlns:p14="http://schemas.microsoft.com/office/powerpoint/2010/main" val="2681566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https://arxiv.org/pdf/1703.00284.pdf</a:t>
            </a:r>
          </a:p>
        </p:txBody>
      </p:sp>
      <p:sp>
        <p:nvSpPr>
          <p:cNvPr id="4" name="Slide Number Placeholder 3"/>
          <p:cNvSpPr>
            <a:spLocks noGrp="1"/>
          </p:cNvSpPr>
          <p:nvPr>
            <p:ph type="sldNum" sz="quarter" idx="5"/>
          </p:nvPr>
        </p:nvSpPr>
        <p:spPr/>
        <p:txBody>
          <a:bodyPr/>
          <a:lstStyle/>
          <a:p>
            <a:fld id="{A9FAF889-98C3-440F-92A5-40C3A3209D26}" type="slidenum">
              <a:rPr lang="en-IE" smtClean="0"/>
              <a:t>12</a:t>
            </a:fld>
            <a:endParaRPr lang="en-IE"/>
          </a:p>
        </p:txBody>
      </p:sp>
    </p:spTree>
    <p:extLst>
      <p:ext uri="{BB962C8B-B14F-4D97-AF65-F5344CB8AC3E}">
        <p14:creationId xmlns:p14="http://schemas.microsoft.com/office/powerpoint/2010/main" val="20257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https://arxiv.org/pdf/1703.00284.pdf</a:t>
            </a:r>
          </a:p>
          <a:p>
            <a:r>
              <a:rPr lang="en-US" dirty="0"/>
              <a:t>https://stackoverflow.com/questions/17794313/unexpected-results-when-using-scikit-learns-svm-classification-algorithm-rbf-k</a:t>
            </a:r>
          </a:p>
        </p:txBody>
      </p:sp>
      <p:sp>
        <p:nvSpPr>
          <p:cNvPr id="4" name="Slide Number Placeholder 3"/>
          <p:cNvSpPr>
            <a:spLocks noGrp="1"/>
          </p:cNvSpPr>
          <p:nvPr>
            <p:ph type="sldNum" sz="quarter" idx="5"/>
          </p:nvPr>
        </p:nvSpPr>
        <p:spPr/>
        <p:txBody>
          <a:bodyPr/>
          <a:lstStyle/>
          <a:p>
            <a:fld id="{A9FAF889-98C3-440F-92A5-40C3A3209D26}" type="slidenum">
              <a:rPr lang="en-IE" smtClean="0"/>
              <a:t>13</a:t>
            </a:fld>
            <a:endParaRPr lang="en-IE"/>
          </a:p>
        </p:txBody>
      </p:sp>
    </p:spTree>
    <p:extLst>
      <p:ext uri="{BB962C8B-B14F-4D97-AF65-F5344CB8AC3E}">
        <p14:creationId xmlns:p14="http://schemas.microsoft.com/office/powerpoint/2010/main" val="68400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IE" altLang="en-US" baseline="0" dirty="0"/>
          </a:p>
        </p:txBody>
      </p:sp>
      <p:sp>
        <p:nvSpPr>
          <p:cNvPr id="4" name="Slide Number Placeholder 3"/>
          <p:cNvSpPr>
            <a:spLocks noGrp="1"/>
          </p:cNvSpPr>
          <p:nvPr>
            <p:ph type="sldNum" sz="quarter" idx="10"/>
          </p:nvPr>
        </p:nvSpPr>
        <p:spPr/>
        <p:txBody>
          <a:bodyPr/>
          <a:lstStyle/>
          <a:p>
            <a:fld id="{A9FAF889-98C3-440F-92A5-40C3A3209D26}" type="slidenum">
              <a:rPr lang="en-IE" smtClean="0"/>
              <a:t>17</a:t>
            </a:fld>
            <a:endParaRPr lang="en-IE"/>
          </a:p>
        </p:txBody>
      </p:sp>
    </p:spTree>
    <p:extLst>
      <p:ext uri="{BB962C8B-B14F-4D97-AF65-F5344CB8AC3E}">
        <p14:creationId xmlns:p14="http://schemas.microsoft.com/office/powerpoint/2010/main" val="1431468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IE" altLang="en-US" baseline="0" dirty="0"/>
          </a:p>
        </p:txBody>
      </p:sp>
      <p:sp>
        <p:nvSpPr>
          <p:cNvPr id="4" name="Slide Number Placeholder 3"/>
          <p:cNvSpPr>
            <a:spLocks noGrp="1"/>
          </p:cNvSpPr>
          <p:nvPr>
            <p:ph type="sldNum" sz="quarter" idx="10"/>
          </p:nvPr>
        </p:nvSpPr>
        <p:spPr/>
        <p:txBody>
          <a:bodyPr/>
          <a:lstStyle/>
          <a:p>
            <a:fld id="{A9FAF889-98C3-440F-92A5-40C3A3209D26}" type="slidenum">
              <a:rPr lang="en-IE" smtClean="0"/>
              <a:t>18</a:t>
            </a:fld>
            <a:endParaRPr lang="en-IE"/>
          </a:p>
        </p:txBody>
      </p:sp>
    </p:spTree>
    <p:extLst>
      <p:ext uri="{BB962C8B-B14F-4D97-AF65-F5344CB8AC3E}">
        <p14:creationId xmlns:p14="http://schemas.microsoft.com/office/powerpoint/2010/main" val="402812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IE" altLang="en-US" baseline="0" dirty="0"/>
          </a:p>
        </p:txBody>
      </p:sp>
      <p:sp>
        <p:nvSpPr>
          <p:cNvPr id="4" name="Slide Number Placeholder 3"/>
          <p:cNvSpPr>
            <a:spLocks noGrp="1"/>
          </p:cNvSpPr>
          <p:nvPr>
            <p:ph type="sldNum" sz="quarter" idx="10"/>
          </p:nvPr>
        </p:nvSpPr>
        <p:spPr/>
        <p:txBody>
          <a:bodyPr/>
          <a:lstStyle/>
          <a:p>
            <a:fld id="{A9FAF889-98C3-440F-92A5-40C3A3209D26}" type="slidenum">
              <a:rPr lang="en-IE" smtClean="0"/>
              <a:t>19</a:t>
            </a:fld>
            <a:endParaRPr lang="en-IE"/>
          </a:p>
        </p:txBody>
      </p:sp>
    </p:spTree>
    <p:extLst>
      <p:ext uri="{BB962C8B-B14F-4D97-AF65-F5344CB8AC3E}">
        <p14:creationId xmlns:p14="http://schemas.microsoft.com/office/powerpoint/2010/main" val="4000797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ga-IE"/>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US"/>
          </a:p>
        </p:txBody>
      </p:sp>
      <p:sp>
        <p:nvSpPr>
          <p:cNvPr id="4" name="Date Placeholder 3"/>
          <p:cNvSpPr>
            <a:spLocks noGrp="1"/>
          </p:cNvSpPr>
          <p:nvPr>
            <p:ph type="dt" sz="half" idx="10"/>
          </p:nvPr>
        </p:nvSpPr>
        <p:spPr/>
        <p:txBody>
          <a:bodyPr/>
          <a:lstStyle/>
          <a:p>
            <a:fld id="{413E4FFD-B7CB-2F44-BF35-BB13606EA30E}" type="datetimeFigureOut">
              <a:rPr lang="en-US" smtClean="0"/>
              <a:pPr/>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C58AB-7A53-804B-A2A7-DA3375C9EF4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48C43F-AFC2-427E-BD29-F65C53C5F270}"/>
              </a:ext>
            </a:extLst>
          </p:cNvPr>
          <p:cNvSpPr/>
          <p:nvPr userDrawn="1"/>
        </p:nvSpPr>
        <p:spPr>
          <a:xfrm>
            <a:off x="0" y="699542"/>
            <a:ext cx="9144000" cy="444395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dirty="0"/>
          </a:p>
        </p:txBody>
      </p:sp>
      <p:sp>
        <p:nvSpPr>
          <p:cNvPr id="9" name="Rectangle 8">
            <a:extLst>
              <a:ext uri="{FF2B5EF4-FFF2-40B4-BE49-F238E27FC236}">
                <a16:creationId xmlns:a16="http://schemas.microsoft.com/office/drawing/2014/main" id="{024F296E-9E4D-4545-9622-8CF19B8E0471}"/>
              </a:ext>
            </a:extLst>
          </p:cNvPr>
          <p:cNvSpPr/>
          <p:nvPr userDrawn="1"/>
        </p:nvSpPr>
        <p:spPr>
          <a:xfrm>
            <a:off x="0" y="5020022"/>
            <a:ext cx="9144000" cy="123478"/>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3E4FFD-B7CB-2F44-BF35-BB13606EA30E}" type="datetimeFigureOut">
              <a:rPr lang="en-US" smtClean="0"/>
              <a:pPr/>
              <a:t>8/2/2021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9C58AB-7A53-804B-A2A7-DA3375C9EF4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BE364F-ADE5-224F-BD64-1658FACAC23D}"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8C16E-5EE5-D543-8EB4-6EAE9875086A}" type="slidenum">
              <a:rPr lang="en-US" smtClean="0"/>
              <a:t>‹#›</a:t>
            </a:fld>
            <a:endParaRPr lang="en-US"/>
          </a:p>
        </p:txBody>
      </p:sp>
    </p:spTree>
    <p:extLst>
      <p:ext uri="{BB962C8B-B14F-4D97-AF65-F5344CB8AC3E}">
        <p14:creationId xmlns:p14="http://schemas.microsoft.com/office/powerpoint/2010/main" val="874334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2"/>
          <p:cNvSpPr>
            <a:spLocks noGrp="1"/>
          </p:cNvSpPr>
          <p:nvPr>
            <p:ph idx="1"/>
          </p:nvPr>
        </p:nvSpPr>
        <p:spPr>
          <a:xfrm>
            <a:off x="355600" y="1524000"/>
            <a:ext cx="8500533" cy="3070623"/>
          </a:xfrm>
        </p:spPr>
        <p:txBody>
          <a:bodyPr numCol="1" spcCol="360000">
            <a:normAutofit/>
          </a:bodyPr>
          <a:lstStyle>
            <a:lvl1pPr marL="0" indent="0">
              <a:buNone/>
              <a:defRPr sz="1800">
                <a:solidFill>
                  <a:schemeClr val="tx1">
                    <a:lumMod val="65000"/>
                    <a:lumOff val="35000"/>
                  </a:schemeClr>
                </a:solidFill>
                <a:latin typeface="Ubuntu Light"/>
                <a:cs typeface="Ubuntu Light"/>
              </a:defRPr>
            </a:lvl1pPr>
          </a:lstStyle>
          <a:p>
            <a:pPr lvl="0"/>
            <a:r>
              <a:rPr lang="en-US"/>
              <a:t>Click to edit Master text styles</a:t>
            </a:r>
          </a:p>
        </p:txBody>
      </p:sp>
      <p:sp>
        <p:nvSpPr>
          <p:cNvPr id="5" name="Date Placeholder 4"/>
          <p:cNvSpPr>
            <a:spLocks noGrp="1"/>
          </p:cNvSpPr>
          <p:nvPr>
            <p:ph type="dt" sz="half" idx="10"/>
          </p:nvPr>
        </p:nvSpPr>
        <p:spPr/>
        <p:txBody>
          <a:bodyPr/>
          <a:lstStyle/>
          <a:p>
            <a:fld id="{720F24D7-7EE6-BD47-B8B4-30FDB3368B6F}" type="datetime1">
              <a:rPr lang="en-US" smtClean="0"/>
              <a:t>8/2/2021</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EB0C8133-AF5C-49AA-B844-F6668C19F3DF}" type="slidenum">
              <a:rPr lang="en-GB" smtClean="0"/>
              <a:pPr/>
              <a:t>‹#›</a:t>
            </a:fld>
            <a:endParaRPr lang="en-GB" dirty="0"/>
          </a:p>
        </p:txBody>
      </p:sp>
    </p:spTree>
    <p:extLst>
      <p:ext uri="{BB962C8B-B14F-4D97-AF65-F5344CB8AC3E}">
        <p14:creationId xmlns:p14="http://schemas.microsoft.com/office/powerpoint/2010/main" val="284348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_Fraunhofer USA">
    <p:spTree>
      <p:nvGrpSpPr>
        <p:cNvPr id="1" name=""/>
        <p:cNvGrpSpPr/>
        <p:nvPr/>
      </p:nvGrpSpPr>
      <p:grpSpPr>
        <a:xfrm>
          <a:off x="0" y="0"/>
          <a:ext cx="0" cy="0"/>
          <a:chOff x="0" y="0"/>
          <a:chExt cx="0" cy="0"/>
        </a:xfrm>
      </p:grpSpPr>
      <p:sp>
        <p:nvSpPr>
          <p:cNvPr id="3" name="Inhaltsplatzhalter 2"/>
          <p:cNvSpPr>
            <a:spLocks noGrp="1"/>
          </p:cNvSpPr>
          <p:nvPr>
            <p:ph idx="1"/>
          </p:nvPr>
        </p:nvSpPr>
        <p:spPr>
          <a:xfrm>
            <a:off x="466725" y="1329928"/>
            <a:ext cx="8208000" cy="3186113"/>
          </a:xfrm>
        </p:spPr>
        <p:txBody>
          <a:bodyPr/>
          <a:lstStyle>
            <a:lvl1pPr>
              <a:buClr>
                <a:schemeClr val="tx2"/>
              </a:buCl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Rectangle 3"/>
          <p:cNvSpPr>
            <a:spLocks noGrp="1" noChangeArrowheads="1"/>
          </p:cNvSpPr>
          <p:nvPr>
            <p:ph type="subTitle" idx="10"/>
          </p:nvPr>
        </p:nvSpPr>
        <p:spPr>
          <a:xfrm>
            <a:off x="466725" y="251100"/>
            <a:ext cx="8208000" cy="485717"/>
          </a:xfrm>
        </p:spPr>
        <p:txBody>
          <a:bodyPr/>
          <a:lstStyle>
            <a:lvl1pPr marL="0" indent="0">
              <a:buNone/>
              <a:defRPr sz="2400" b="1">
                <a:solidFill>
                  <a:schemeClr val="tx1"/>
                </a:solidFill>
                <a:latin typeface="+mj-lt"/>
              </a:defRPr>
            </a:lvl1pPr>
          </a:lstStyle>
          <a:p>
            <a:pPr lvl="0"/>
            <a:r>
              <a:rPr lang="en-US" noProof="0"/>
              <a:t>Click to edit Master subtitle style</a:t>
            </a:r>
            <a:endParaRPr lang="de-DE" noProof="0" dirty="0"/>
          </a:p>
        </p:txBody>
      </p:sp>
      <p:sp>
        <p:nvSpPr>
          <p:cNvPr id="5" name="Textfeld 4"/>
          <p:cNvSpPr txBox="1"/>
          <p:nvPr userDrawn="1"/>
        </p:nvSpPr>
        <p:spPr>
          <a:xfrm>
            <a:off x="1327267" y="4792745"/>
            <a:ext cx="587896" cy="215444"/>
          </a:xfrm>
          <a:prstGeom prst="rect">
            <a:avLst/>
          </a:prstGeom>
          <a:noFill/>
        </p:spPr>
        <p:txBody>
          <a:bodyPr wrap="square" rtlCol="0">
            <a:spAutoFit/>
          </a:bodyPr>
          <a:lstStyle/>
          <a:p>
            <a:fld id="{95317A62-C98F-4567-8C95-0EB3F48966CC}" type="slidenum">
              <a:rPr lang="de-DE" sz="800" smtClean="0">
                <a:solidFill>
                  <a:schemeClr val="accent6">
                    <a:lumMod val="75000"/>
                  </a:schemeClr>
                </a:solidFill>
              </a:rPr>
              <a:t>‹#›</a:t>
            </a:fld>
            <a:endParaRPr lang="de-DE" sz="800" dirty="0">
              <a:solidFill>
                <a:schemeClr val="accent6">
                  <a:lumMod val="75000"/>
                </a:schemeClr>
              </a:solidFill>
            </a:endParaRPr>
          </a:p>
        </p:txBody>
      </p:sp>
    </p:spTree>
    <p:extLst>
      <p:ext uri="{BB962C8B-B14F-4D97-AF65-F5344CB8AC3E}">
        <p14:creationId xmlns:p14="http://schemas.microsoft.com/office/powerpoint/2010/main" val="2241615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13E4FFD-B7CB-2F44-BF35-BB13606EA30E}" type="datetimeFigureOut">
              <a:rPr lang="en-US" smtClean="0"/>
              <a:pPr/>
              <a:t>8/2/2021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09C58AB-7A53-804B-A2A7-DA3375C9EF49}" type="slidenum">
              <a:rPr lang="en-US" smtClean="0"/>
              <a:pPr/>
              <a:t>‹#›</a:t>
            </a:fld>
            <a:endParaRPr lang="en-US"/>
          </a:p>
        </p:txBody>
      </p:sp>
      <p:pic>
        <p:nvPicPr>
          <p:cNvPr id="7" name="Picture 6">
            <a:extLst>
              <a:ext uri="{FF2B5EF4-FFF2-40B4-BE49-F238E27FC236}">
                <a16:creationId xmlns:a16="http://schemas.microsoft.com/office/drawing/2014/main" id="{803E5CCD-817C-4A96-8B1A-2136DF0225E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948264" y="123478"/>
            <a:ext cx="1440159" cy="52133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7" r:id="rId5"/>
    <p:sldLayoutId id="2147483658"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bharathsudharsan/Edge2Trai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bharathsudharsan/Train_plus_plu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676" y="278870"/>
            <a:ext cx="2952328" cy="1068744"/>
          </a:xfrm>
          <a:prstGeom prst="rect">
            <a:avLst/>
          </a:prstGeom>
        </p:spPr>
      </p:pic>
      <p:sp>
        <p:nvSpPr>
          <p:cNvPr id="6" name="Title 1"/>
          <p:cNvSpPr txBox="1">
            <a:spLocks/>
          </p:cNvSpPr>
          <p:nvPr/>
        </p:nvSpPr>
        <p:spPr>
          <a:xfrm>
            <a:off x="169590" y="1779662"/>
            <a:ext cx="8804820" cy="68150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chemeClr val="bg1"/>
                </a:solidFill>
                <a:latin typeface="Helvetica" panose="020B0604020202020204" pitchFamily="34" charset="0"/>
                <a:cs typeface="Helvetica" panose="020B0604020202020204" pitchFamily="34" charset="0"/>
              </a:rPr>
              <a:t>Creating ML-based Self-learning IoT Devices</a:t>
            </a:r>
          </a:p>
        </p:txBody>
      </p:sp>
      <p:sp>
        <p:nvSpPr>
          <p:cNvPr id="2" name="Rectangle 1"/>
          <p:cNvSpPr/>
          <p:nvPr/>
        </p:nvSpPr>
        <p:spPr>
          <a:xfrm>
            <a:off x="169590" y="2484962"/>
            <a:ext cx="2314178" cy="369332"/>
          </a:xfrm>
          <a:prstGeom prst="rect">
            <a:avLst/>
          </a:prstGeom>
        </p:spPr>
        <p:txBody>
          <a:bodyPr wrap="square">
            <a:spAutoFit/>
          </a:bodyPr>
          <a:lstStyle/>
          <a:p>
            <a:r>
              <a:rPr lang="en-IE" b="1" dirty="0">
                <a:solidFill>
                  <a:schemeClr val="bg1"/>
                </a:solidFill>
                <a:latin typeface="Helvetica" panose="020B0604020202020204" pitchFamily="34" charset="0"/>
                <a:cs typeface="Helvetica" panose="020B0604020202020204" pitchFamily="34" charset="0"/>
              </a:rPr>
              <a:t>Bharath Sudharsan</a:t>
            </a:r>
          </a:p>
        </p:txBody>
      </p:sp>
    </p:spTree>
  </p:cSld>
  <p:clrMapOvr>
    <a:masterClrMapping/>
  </p:clrMapOvr>
  <mc:AlternateContent xmlns:mc="http://schemas.openxmlformats.org/markup-compatibility/2006" xmlns:p14="http://schemas.microsoft.com/office/powerpoint/2010/main">
    <mc:Choice Requires="p14">
      <p:transition spd="slow" p14:dur="2000" advTm="30778"/>
    </mc:Choice>
    <mc:Fallback xmlns="">
      <p:transition xmlns:p14="http://schemas.microsoft.com/office/powerpoint/2010/main" spd="slow" advTm="307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6FEB34-4A1D-4F14-B0E5-1C6096922D2C}"/>
              </a:ext>
            </a:extLst>
          </p:cNvPr>
          <p:cNvSpPr/>
          <p:nvPr/>
        </p:nvSpPr>
        <p:spPr>
          <a:xfrm>
            <a:off x="4644008" y="1002452"/>
            <a:ext cx="4430657" cy="3539430"/>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Data required for most researches are sensitive in nature as it revolves around private individuals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Resource-constrained medical devices like insulin-delivery devices, electric steam sterilizers, BP apparatus, etc., can use our algorithms to train offline using the sensitive data</a:t>
            </a:r>
          </a:p>
          <a:p>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Transmit models instead of the actual medical data </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Fuels fine element analysis at various stages of drug development, from identifying target molecules to recruiting patients for clinical trials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Enables manufacturers to know their device field performance, perform analysis for early warnings, </a:t>
            </a:r>
            <a:r>
              <a:rPr lang="en-US" sz="1400" dirty="0" err="1">
                <a:latin typeface="Titillium Web" panose="020B0604020202020204"/>
                <a:ea typeface="Open Sans" panose="020B0606030504020204" pitchFamily="34" charset="0"/>
                <a:cs typeface="Helvetica" panose="020B0604020202020204" pitchFamily="34" charset="0"/>
              </a:rPr>
              <a:t>etc</a:t>
            </a:r>
            <a:endParaRPr lang="en-US" sz="1400" dirty="0">
              <a:latin typeface="Titillium Web" panose="020B0604020202020204"/>
              <a:ea typeface="Open Sans" panose="020B0606030504020204" pitchFamily="34" charset="0"/>
              <a:cs typeface="Helvetica" panose="020B0604020202020204" pitchFamily="34" charset="0"/>
            </a:endParaRPr>
          </a:p>
        </p:txBody>
      </p:sp>
      <p:sp>
        <p:nvSpPr>
          <p:cNvPr id="11" name="Title 1">
            <a:extLst>
              <a:ext uri="{FF2B5EF4-FFF2-40B4-BE49-F238E27FC236}">
                <a16:creationId xmlns:a16="http://schemas.microsoft.com/office/drawing/2014/main" id="{5B6715BF-3FFB-405E-908D-B33F627E16DC}"/>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Use case 2: Sensitive Medical Data</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99D074AF-3742-4871-B160-A83E973BDE64}"/>
              </a:ext>
            </a:extLst>
          </p:cNvPr>
          <p:cNvSpPr txBox="1"/>
          <p:nvPr/>
        </p:nvSpPr>
        <p:spPr>
          <a:xfrm flipH="1">
            <a:off x="775168" y="4252223"/>
            <a:ext cx="2880320" cy="461665"/>
          </a:xfrm>
          <a:prstGeom prst="rect">
            <a:avLst/>
          </a:prstGeom>
          <a:noFill/>
        </p:spPr>
        <p:txBody>
          <a:bodyPr wrap="square" rtlCol="0">
            <a:spAutoFit/>
          </a:bodyPr>
          <a:lstStyle/>
          <a:p>
            <a:pPr algn="ctr"/>
            <a:r>
              <a:rPr lang="en-US" sz="1200" dirty="0">
                <a:latin typeface="Titillium Web" panose="020B0604020202020204"/>
              </a:rPr>
              <a:t>Our framework algorithms can be used to provide sensitive medical data for research</a:t>
            </a:r>
          </a:p>
        </p:txBody>
      </p:sp>
      <p:pic>
        <p:nvPicPr>
          <p:cNvPr id="7" name="Picture 6" descr="Diagram&#10;&#10;Description automatically generated">
            <a:extLst>
              <a:ext uri="{FF2B5EF4-FFF2-40B4-BE49-F238E27FC236}">
                <a16:creationId xmlns:a16="http://schemas.microsoft.com/office/drawing/2014/main" id="{4B2849DC-4B47-4636-ACB0-BF507C0C98CA}"/>
              </a:ext>
            </a:extLst>
          </p:cNvPr>
          <p:cNvPicPr>
            <a:picLocks noChangeAspect="1"/>
          </p:cNvPicPr>
          <p:nvPr/>
        </p:nvPicPr>
        <p:blipFill>
          <a:blip r:embed="rId2"/>
          <a:stretch>
            <a:fillRect/>
          </a:stretch>
        </p:blipFill>
        <p:spPr>
          <a:xfrm>
            <a:off x="0" y="987574"/>
            <a:ext cx="4430657" cy="3219822"/>
          </a:xfrm>
          <a:prstGeom prst="rect">
            <a:avLst/>
          </a:prstGeom>
        </p:spPr>
      </p:pic>
    </p:spTree>
    <p:extLst>
      <p:ext uri="{BB962C8B-B14F-4D97-AF65-F5344CB8AC3E}">
        <p14:creationId xmlns:p14="http://schemas.microsoft.com/office/powerpoint/2010/main" val="394927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6FEB34-4A1D-4F14-B0E5-1C6096922D2C}"/>
              </a:ext>
            </a:extLst>
          </p:cNvPr>
          <p:cNvSpPr/>
          <p:nvPr/>
        </p:nvSpPr>
        <p:spPr>
          <a:xfrm>
            <a:off x="4340910" y="1108945"/>
            <a:ext cx="4397826" cy="3323987"/>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Our framework algorithms can train models offline on MCUs. Thus, even the tiny IoT devices can self-learn data patterns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Learn usual residential electricity consumption patterns and raise alerts in the event of unusual usage or overconsumption. Thus we can reduce bills, detect leaks, </a:t>
            </a:r>
            <a:r>
              <a:rPr lang="en-US" sz="1400" dirty="0" err="1">
                <a:latin typeface="Titillium Web" panose="020B0604020202020204"/>
                <a:ea typeface="Open Sans" panose="020B0606030504020204" pitchFamily="34" charset="0"/>
                <a:cs typeface="Helvetica" panose="020B0604020202020204" pitchFamily="34" charset="0"/>
              </a:rPr>
              <a:t>etc</a:t>
            </a: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Learn by monitoring the contextual sensor data corresponding to regular vibration patterns from the pump's crosshead, cylinder and frame. </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Generate alerts using the learned knowledge if anomaly patterns are predicted or detected</a:t>
            </a:r>
          </a:p>
        </p:txBody>
      </p:sp>
      <p:sp>
        <p:nvSpPr>
          <p:cNvPr id="11" name="Title 1">
            <a:extLst>
              <a:ext uri="{FF2B5EF4-FFF2-40B4-BE49-F238E27FC236}">
                <a16:creationId xmlns:a16="http://schemas.microsoft.com/office/drawing/2014/main" id="{5B6715BF-3FFB-405E-908D-B33F627E16DC}"/>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Use case 3: Learning any Patterns</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CE1A8FB7-9E8F-4D45-8634-6C96AC0FD990}"/>
              </a:ext>
            </a:extLst>
          </p:cNvPr>
          <p:cNvSpPr txBox="1"/>
          <p:nvPr/>
        </p:nvSpPr>
        <p:spPr>
          <a:xfrm flipH="1">
            <a:off x="976145" y="4076973"/>
            <a:ext cx="2069683" cy="276999"/>
          </a:xfrm>
          <a:prstGeom prst="rect">
            <a:avLst/>
          </a:prstGeom>
          <a:noFill/>
        </p:spPr>
        <p:txBody>
          <a:bodyPr wrap="square" rtlCol="0">
            <a:spAutoFit/>
          </a:bodyPr>
          <a:lstStyle/>
          <a:p>
            <a:r>
              <a:rPr lang="en-US" sz="1200" dirty="0">
                <a:latin typeface="Titillium Web" panose="020B0604020202020204"/>
              </a:rPr>
              <a:t>Self-learning the data patterns</a:t>
            </a:r>
          </a:p>
        </p:txBody>
      </p:sp>
      <p:pic>
        <p:nvPicPr>
          <p:cNvPr id="51" name="Picture 18" descr="Peerless Air Compressor Three Phase High Pressure PV25 00555 – GO ...">
            <a:extLst>
              <a:ext uri="{FF2B5EF4-FFF2-40B4-BE49-F238E27FC236}">
                <a16:creationId xmlns:a16="http://schemas.microsoft.com/office/drawing/2014/main" id="{8EFD2DD8-F767-4623-A76B-1B8458900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437" t="17387" r="10084" b="20099"/>
          <a:stretch/>
        </p:blipFill>
        <p:spPr bwMode="auto">
          <a:xfrm>
            <a:off x="508574" y="1160236"/>
            <a:ext cx="1924843" cy="1513947"/>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5CAC7842-9B4D-44CC-8C01-A0A4F0C412D2}"/>
              </a:ext>
            </a:extLst>
          </p:cNvPr>
          <p:cNvSpPr/>
          <p:nvPr/>
        </p:nvSpPr>
        <p:spPr>
          <a:xfrm rot="21309147">
            <a:off x="1227197" y="2001169"/>
            <a:ext cx="716684" cy="195988"/>
          </a:xfrm>
          <a:prstGeom prst="rect">
            <a:avLst/>
          </a:prstGeom>
          <a:solidFill>
            <a:srgbClr val="276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53" name="Picture 6" descr="buy LoRaWAN &amp; NB-IOT devices, build IoT project - ThingPark Market">
            <a:extLst>
              <a:ext uri="{FF2B5EF4-FFF2-40B4-BE49-F238E27FC236}">
                <a16:creationId xmlns:a16="http://schemas.microsoft.com/office/drawing/2014/main" id="{4E271C68-9DFC-45D3-8271-1A2B09E179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23" b="17877"/>
          <a:stretch/>
        </p:blipFill>
        <p:spPr bwMode="auto">
          <a:xfrm>
            <a:off x="1424884" y="2000089"/>
            <a:ext cx="1110789" cy="884944"/>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04AA3057-2D3D-4ED9-B738-69125188EC44}"/>
              </a:ext>
            </a:extLst>
          </p:cNvPr>
          <p:cNvSpPr/>
          <p:nvPr/>
        </p:nvSpPr>
        <p:spPr>
          <a:xfrm>
            <a:off x="1653129" y="2139888"/>
            <a:ext cx="357858" cy="356299"/>
          </a:xfrm>
          <a:prstGeom prst="rect">
            <a:avLst/>
          </a:prstGeom>
          <a:solidFill>
            <a:srgbClr val="D2D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5" name="TextBox 54">
            <a:extLst>
              <a:ext uri="{FF2B5EF4-FFF2-40B4-BE49-F238E27FC236}">
                <a16:creationId xmlns:a16="http://schemas.microsoft.com/office/drawing/2014/main" id="{DF30F2E6-633C-4211-917C-A845EBCB9308}"/>
              </a:ext>
            </a:extLst>
          </p:cNvPr>
          <p:cNvSpPr txBox="1"/>
          <p:nvPr/>
        </p:nvSpPr>
        <p:spPr>
          <a:xfrm>
            <a:off x="1627534" y="2265473"/>
            <a:ext cx="409042" cy="246221"/>
          </a:xfrm>
          <a:prstGeom prst="rect">
            <a:avLst/>
          </a:prstGeom>
          <a:noFill/>
        </p:spPr>
        <p:txBody>
          <a:bodyPr wrap="square">
            <a:spAutoFit/>
          </a:bodyPr>
          <a:lstStyle/>
          <a:p>
            <a:pPr algn="ctr"/>
            <a:r>
              <a:rPr lang="en-IE" sz="500" b="1" i="1" dirty="0">
                <a:latin typeface="Ubuntu Light"/>
              </a:rPr>
              <a:t>Train++ </a:t>
            </a:r>
          </a:p>
          <a:p>
            <a:pPr algn="ctr"/>
            <a:r>
              <a:rPr lang="en-IE" sz="500" b="1" dirty="0">
                <a:latin typeface="Ubuntu Light"/>
              </a:rPr>
              <a:t>AI inside</a:t>
            </a:r>
          </a:p>
        </p:txBody>
      </p:sp>
      <p:sp>
        <p:nvSpPr>
          <p:cNvPr id="56" name="TextBox 55">
            <a:extLst>
              <a:ext uri="{FF2B5EF4-FFF2-40B4-BE49-F238E27FC236}">
                <a16:creationId xmlns:a16="http://schemas.microsoft.com/office/drawing/2014/main" id="{6BAAAFF4-103C-4345-860F-3F82010E0FAB}"/>
              </a:ext>
            </a:extLst>
          </p:cNvPr>
          <p:cNvSpPr txBox="1"/>
          <p:nvPr/>
        </p:nvSpPr>
        <p:spPr>
          <a:xfrm>
            <a:off x="228031" y="2879241"/>
            <a:ext cx="2237689" cy="769441"/>
          </a:xfrm>
          <a:prstGeom prst="rect">
            <a:avLst/>
          </a:prstGeom>
          <a:noFill/>
          <a:ln w="6350">
            <a:solidFill>
              <a:schemeClr val="tx1">
                <a:lumMod val="50000"/>
                <a:lumOff val="50000"/>
              </a:schemeClr>
            </a:solidFill>
            <a:prstDash val="lgDash"/>
          </a:ln>
        </p:spPr>
        <p:txBody>
          <a:bodyPr wrap="square">
            <a:spAutoFit/>
          </a:bodyPr>
          <a:lstStyle/>
          <a:p>
            <a:r>
              <a:rPr lang="en-IE" sz="1100" b="1" dirty="0">
                <a:latin typeface="Ubuntu Light"/>
              </a:rPr>
              <a:t>Use case:</a:t>
            </a:r>
            <a:r>
              <a:rPr lang="en-IE" sz="1100" dirty="0">
                <a:latin typeface="Ubuntu Light"/>
              </a:rPr>
              <a:t> Learn to </a:t>
            </a:r>
            <a:r>
              <a:rPr lang="en-US" sz="1100" dirty="0">
                <a:latin typeface="Ubuntu Light"/>
              </a:rPr>
              <a:t>monitor vibrations on pump's crosshead, cylinder and frame. Generate alerts if anomaly patterns are detected</a:t>
            </a:r>
            <a:endParaRPr lang="en-IE" sz="1100" dirty="0">
              <a:latin typeface="Ubuntu Light"/>
            </a:endParaRPr>
          </a:p>
        </p:txBody>
      </p:sp>
      <p:pic>
        <p:nvPicPr>
          <p:cNvPr id="57" name="Picture 56" descr="A close up of a logo&#10;&#10;Description automatically generated">
            <a:extLst>
              <a:ext uri="{FF2B5EF4-FFF2-40B4-BE49-F238E27FC236}">
                <a16:creationId xmlns:a16="http://schemas.microsoft.com/office/drawing/2014/main" id="{CCEE851D-B1FF-49A4-86D3-CBDAD9341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115" y="2165286"/>
            <a:ext cx="119879" cy="119879"/>
          </a:xfrm>
          <a:prstGeom prst="rect">
            <a:avLst/>
          </a:prstGeom>
        </p:spPr>
      </p:pic>
      <p:cxnSp>
        <p:nvCxnSpPr>
          <p:cNvPr id="58" name="Connector: Curved 57">
            <a:extLst>
              <a:ext uri="{FF2B5EF4-FFF2-40B4-BE49-F238E27FC236}">
                <a16:creationId xmlns:a16="http://schemas.microsoft.com/office/drawing/2014/main" id="{49CA6BE1-4EE2-42F1-81C6-7A77AEF1BAA3}"/>
              </a:ext>
            </a:extLst>
          </p:cNvPr>
          <p:cNvCxnSpPr>
            <a:cxnSpLocks/>
            <a:stCxn id="55" idx="2"/>
            <a:endCxn id="56" idx="0"/>
          </p:cNvCxnSpPr>
          <p:nvPr/>
        </p:nvCxnSpPr>
        <p:spPr>
          <a:xfrm rot="5400000">
            <a:off x="1405693" y="2452878"/>
            <a:ext cx="367547" cy="485179"/>
          </a:xfrm>
          <a:prstGeom prst="curvedConnector3">
            <a:avLst>
              <a:gd name="adj1" fmla="val 50000"/>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4" descr="Best Water Heaters Online, Electric Water Heaters &amp; Water Geyser ...">
            <a:extLst>
              <a:ext uri="{FF2B5EF4-FFF2-40B4-BE49-F238E27FC236}">
                <a16:creationId xmlns:a16="http://schemas.microsoft.com/office/drawing/2014/main" id="{A5D092FF-D8D0-45CB-BDE0-E5A4A76F9A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2787774"/>
            <a:ext cx="1410087" cy="1339362"/>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E8A69AD4-6C75-4A67-96B3-6A2CC7AA864E}"/>
              </a:ext>
            </a:extLst>
          </p:cNvPr>
          <p:cNvSpPr txBox="1"/>
          <p:nvPr/>
        </p:nvSpPr>
        <p:spPr>
          <a:xfrm>
            <a:off x="2678978" y="1545323"/>
            <a:ext cx="1225848" cy="769441"/>
          </a:xfrm>
          <a:prstGeom prst="rect">
            <a:avLst/>
          </a:prstGeom>
          <a:noFill/>
          <a:ln w="6350">
            <a:solidFill>
              <a:schemeClr val="tx1">
                <a:lumMod val="50000"/>
                <a:lumOff val="50000"/>
              </a:schemeClr>
            </a:solidFill>
            <a:prstDash val="lgDash"/>
          </a:ln>
        </p:spPr>
        <p:txBody>
          <a:bodyPr wrap="square">
            <a:spAutoFit/>
          </a:bodyPr>
          <a:lstStyle/>
          <a:p>
            <a:r>
              <a:rPr lang="en-IE" sz="1100" b="1" dirty="0">
                <a:latin typeface="Ubuntu Light"/>
              </a:rPr>
              <a:t>Use case:</a:t>
            </a:r>
            <a:r>
              <a:rPr lang="en-IE" sz="1100" dirty="0">
                <a:latin typeface="Ubuntu Light"/>
              </a:rPr>
              <a:t> Learn to detect Leaks, monitor efficiency &amp; consumptions</a:t>
            </a:r>
          </a:p>
        </p:txBody>
      </p:sp>
      <p:pic>
        <p:nvPicPr>
          <p:cNvPr id="61" name="Picture 10" descr="Air temperature sensor - PULSONIC">
            <a:extLst>
              <a:ext uri="{FF2B5EF4-FFF2-40B4-BE49-F238E27FC236}">
                <a16:creationId xmlns:a16="http://schemas.microsoft.com/office/drawing/2014/main" id="{AEA47A63-67B3-4D8C-B364-446AE7FF96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4319242" flipH="1">
            <a:off x="3282834" y="3117581"/>
            <a:ext cx="566843" cy="4666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uy LoRaWAN &amp; NB-IOT devices, build IoT project - ThingPark Market">
            <a:extLst>
              <a:ext uri="{FF2B5EF4-FFF2-40B4-BE49-F238E27FC236}">
                <a16:creationId xmlns:a16="http://schemas.microsoft.com/office/drawing/2014/main" id="{5F7F8889-A5E3-4854-8809-05A11FB869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23" b="17877"/>
          <a:stretch/>
        </p:blipFill>
        <p:spPr bwMode="auto">
          <a:xfrm>
            <a:off x="3094428" y="2510183"/>
            <a:ext cx="1110789" cy="884944"/>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444A2472-B7E7-468C-802F-44B7ECE90539}"/>
              </a:ext>
            </a:extLst>
          </p:cNvPr>
          <p:cNvSpPr/>
          <p:nvPr/>
        </p:nvSpPr>
        <p:spPr>
          <a:xfrm>
            <a:off x="3211872" y="3208779"/>
            <a:ext cx="227062" cy="12858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4" name="Rectangle 63">
            <a:extLst>
              <a:ext uri="{FF2B5EF4-FFF2-40B4-BE49-F238E27FC236}">
                <a16:creationId xmlns:a16="http://schemas.microsoft.com/office/drawing/2014/main" id="{1C5772FE-52DD-455E-BA21-A187B940FAA6}"/>
              </a:ext>
            </a:extLst>
          </p:cNvPr>
          <p:cNvSpPr/>
          <p:nvPr/>
        </p:nvSpPr>
        <p:spPr>
          <a:xfrm>
            <a:off x="3322672" y="2649984"/>
            <a:ext cx="357858" cy="356299"/>
          </a:xfrm>
          <a:prstGeom prst="rect">
            <a:avLst/>
          </a:prstGeom>
          <a:solidFill>
            <a:srgbClr val="D2D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5" name="TextBox 64">
            <a:extLst>
              <a:ext uri="{FF2B5EF4-FFF2-40B4-BE49-F238E27FC236}">
                <a16:creationId xmlns:a16="http://schemas.microsoft.com/office/drawing/2014/main" id="{16BED335-D636-4087-B3CC-B94EA176E40F}"/>
              </a:ext>
            </a:extLst>
          </p:cNvPr>
          <p:cNvSpPr txBox="1"/>
          <p:nvPr/>
        </p:nvSpPr>
        <p:spPr>
          <a:xfrm>
            <a:off x="3297049" y="2776975"/>
            <a:ext cx="409102" cy="246221"/>
          </a:xfrm>
          <a:prstGeom prst="rect">
            <a:avLst/>
          </a:prstGeom>
          <a:noFill/>
        </p:spPr>
        <p:txBody>
          <a:bodyPr wrap="square">
            <a:spAutoFit/>
          </a:bodyPr>
          <a:lstStyle/>
          <a:p>
            <a:pPr algn="ctr"/>
            <a:r>
              <a:rPr lang="en-IE" sz="500" b="1" i="1" dirty="0">
                <a:latin typeface="Ubuntu Light"/>
              </a:rPr>
              <a:t>Train++ </a:t>
            </a:r>
          </a:p>
          <a:p>
            <a:pPr algn="ctr"/>
            <a:r>
              <a:rPr lang="en-IE" sz="500" b="1" dirty="0">
                <a:latin typeface="Ubuntu Light"/>
              </a:rPr>
              <a:t>AI inside</a:t>
            </a:r>
          </a:p>
        </p:txBody>
      </p:sp>
      <p:pic>
        <p:nvPicPr>
          <p:cNvPr id="66" name="Picture 65" descr="A close up of a logo&#10;&#10;Description automatically generated">
            <a:extLst>
              <a:ext uri="{FF2B5EF4-FFF2-40B4-BE49-F238E27FC236}">
                <a16:creationId xmlns:a16="http://schemas.microsoft.com/office/drawing/2014/main" id="{814A453A-F69A-48FF-8C82-D320D95E3A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8467" y="2691543"/>
            <a:ext cx="117787" cy="117787"/>
          </a:xfrm>
          <a:prstGeom prst="rect">
            <a:avLst/>
          </a:prstGeom>
        </p:spPr>
      </p:pic>
      <p:cxnSp>
        <p:nvCxnSpPr>
          <p:cNvPr id="67" name="Connector: Curved 66">
            <a:extLst>
              <a:ext uri="{FF2B5EF4-FFF2-40B4-BE49-F238E27FC236}">
                <a16:creationId xmlns:a16="http://schemas.microsoft.com/office/drawing/2014/main" id="{E42E71E8-AF8F-4167-8C8C-BFA953DD4265}"/>
              </a:ext>
            </a:extLst>
          </p:cNvPr>
          <p:cNvCxnSpPr>
            <a:cxnSpLocks/>
            <a:stCxn id="66" idx="0"/>
            <a:endCxn id="60" idx="2"/>
          </p:cNvCxnSpPr>
          <p:nvPr/>
        </p:nvCxnSpPr>
        <p:spPr>
          <a:xfrm rot="16200000" flipV="1">
            <a:off x="3211243" y="2395424"/>
            <a:ext cx="376779" cy="215459"/>
          </a:xfrm>
          <a:prstGeom prst="curvedConnector3">
            <a:avLst>
              <a:gd name="adj1" fmla="val 50000"/>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72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Support Vector Machines (SVMs)</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B3B26D42-63FA-483C-968E-6DDE03D1EA43}"/>
              </a:ext>
            </a:extLst>
          </p:cNvPr>
          <p:cNvSpPr/>
          <p:nvPr/>
        </p:nvSpPr>
        <p:spPr>
          <a:xfrm>
            <a:off x="4559053" y="915566"/>
            <a:ext cx="4556985" cy="3970318"/>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SVMs were chosen for training on MCUs because</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Provides close to state-of-the-art accuracy, F1 score, ROC, etc. for various datasets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Theoretical foundations via generalization guarantees</a:t>
            </a:r>
          </a:p>
          <a:p>
            <a:pPr lvl="1"/>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Kernel tricks make SVMs robust, efficient even when data not linearly separable in feature space</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From implementation angle Sequential Minimal Optimization (SMO) available for fast training</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Compatibility when extending work to on-board multi-class settings: SVM based One-Vs-All (SVM-OVA), One-Vs-One (SVM-OVO), One Class classification (OC-SVM)</a:t>
            </a:r>
          </a:p>
        </p:txBody>
      </p:sp>
      <p:pic>
        <p:nvPicPr>
          <p:cNvPr id="1028" name="Picture 4" descr="Kernel Trick in SVM. Kernel Trick can solve this issue using… | by  Siddhartha Sharma | Analytics Vidhya | Medium">
            <a:extLst>
              <a:ext uri="{FF2B5EF4-FFF2-40B4-BE49-F238E27FC236}">
                <a16:creationId xmlns:a16="http://schemas.microsoft.com/office/drawing/2014/main" id="{5816D1A3-E239-4FB7-9C02-9CB3FC13F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13" y="1059582"/>
            <a:ext cx="4336003"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Kernel Trick in Support Vector Classification | by Drew Wilimitis |  Towards Data Science">
            <a:extLst>
              <a:ext uri="{FF2B5EF4-FFF2-40B4-BE49-F238E27FC236}">
                <a16:creationId xmlns:a16="http://schemas.microsoft.com/office/drawing/2014/main" id="{842B0BD5-C5EE-409E-960B-FD1DBE6C5F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42" y="2715766"/>
            <a:ext cx="3096344" cy="17328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5B50F6-36F8-4B96-99FF-FB51DD1ADFC2}"/>
              </a:ext>
            </a:extLst>
          </p:cNvPr>
          <p:cNvSpPr txBox="1"/>
          <p:nvPr/>
        </p:nvSpPr>
        <p:spPr>
          <a:xfrm flipH="1">
            <a:off x="1707808" y="4475255"/>
            <a:ext cx="1303212" cy="276999"/>
          </a:xfrm>
          <a:prstGeom prst="rect">
            <a:avLst/>
          </a:prstGeom>
          <a:noFill/>
        </p:spPr>
        <p:txBody>
          <a:bodyPr wrap="square" rtlCol="0">
            <a:spAutoFit/>
          </a:bodyPr>
          <a:lstStyle/>
          <a:p>
            <a:pPr algn="ctr"/>
            <a:r>
              <a:rPr lang="en-US" sz="1200" dirty="0">
                <a:latin typeface="Titillium Web" panose="020B0604020202020204"/>
              </a:rPr>
              <a:t>SVM Kernel trick </a:t>
            </a:r>
          </a:p>
        </p:txBody>
      </p:sp>
    </p:spTree>
    <p:extLst>
      <p:ext uri="{BB962C8B-B14F-4D97-AF65-F5344CB8AC3E}">
        <p14:creationId xmlns:p14="http://schemas.microsoft.com/office/powerpoint/2010/main" val="227632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SVMs on IoT Devices</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B3B26D42-63FA-483C-968E-6DDE03D1EA43}"/>
              </a:ext>
            </a:extLst>
          </p:cNvPr>
          <p:cNvSpPr/>
          <p:nvPr/>
        </p:nvSpPr>
        <p:spPr>
          <a:xfrm>
            <a:off x="4325698" y="994047"/>
            <a:ext cx="4407242" cy="3539430"/>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Challenges when executing SVMs on tiny IoT devices</a:t>
            </a:r>
          </a:p>
          <a:p>
            <a:pPr lvl="1"/>
            <a:r>
              <a:rPr lang="en-US" sz="1400" dirty="0">
                <a:latin typeface="Titillium Web" panose="020B0604020202020204"/>
                <a:ea typeface="Open Sans" panose="020B0606030504020204" pitchFamily="34" charset="0"/>
                <a:cs typeface="Helvetica" panose="020B0604020202020204" pitchFamily="34" charset="0"/>
              </a:rPr>
              <a:t> </a:t>
            </a: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With very high-dimensional feature spaces (e.g., text classification problem) intensive tuning is needed. RFs are starting to steal the crown here</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Kernel SVMs are expensive in terms of time complexity and memory usage when the number of samples are large both at training and at testing time</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SVMs need to be run using a grid search (specially in RBF case) over parameters like </a:t>
            </a:r>
            <a:r>
              <a:rPr lang="en-US" sz="1400" i="1" dirty="0">
                <a:latin typeface="Titillium Web" panose="020B0604020202020204"/>
                <a:ea typeface="Open Sans" panose="020B0606030504020204" pitchFamily="34" charset="0"/>
                <a:cs typeface="Helvetica" panose="020B0604020202020204" pitchFamily="34" charset="0"/>
              </a:rPr>
              <a:t>gamma</a:t>
            </a:r>
            <a:r>
              <a:rPr lang="en-US" sz="1400" dirty="0">
                <a:latin typeface="Titillium Web" panose="020B0604020202020204"/>
                <a:ea typeface="Open Sans" panose="020B0606030504020204" pitchFamily="34" charset="0"/>
                <a:cs typeface="Helvetica" panose="020B0604020202020204" pitchFamily="34" charset="0"/>
              </a:rPr>
              <a:t> and </a:t>
            </a:r>
            <a:r>
              <a:rPr lang="en-US" sz="1400" i="1" dirty="0">
                <a:latin typeface="Titillium Web" panose="020B0604020202020204"/>
                <a:ea typeface="Open Sans" panose="020B0606030504020204" pitchFamily="34" charset="0"/>
                <a:cs typeface="Helvetica" panose="020B0604020202020204" pitchFamily="34" charset="0"/>
              </a:rPr>
              <a:t>C</a:t>
            </a:r>
            <a:r>
              <a:rPr lang="en-US" sz="1400" dirty="0">
                <a:latin typeface="Titillium Web" panose="020B0604020202020204"/>
                <a:ea typeface="Open Sans" panose="020B0606030504020204" pitchFamily="34" charset="0"/>
                <a:cs typeface="Helvetica" panose="020B0604020202020204" pitchFamily="34" charset="0"/>
              </a:rPr>
              <a:t>: Not possible when training SVMs on IoT devices</a:t>
            </a:r>
          </a:p>
        </p:txBody>
      </p:sp>
      <p:pic>
        <p:nvPicPr>
          <p:cNvPr id="5" name="Picture 2" descr="enter image description here">
            <a:extLst>
              <a:ext uri="{FF2B5EF4-FFF2-40B4-BE49-F238E27FC236}">
                <a16:creationId xmlns:a16="http://schemas.microsoft.com/office/drawing/2014/main" id="{0B44EA22-6F31-4F82-BF9B-35BC7508F3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 t="3950" r="10452" b="10147"/>
          <a:stretch/>
        </p:blipFill>
        <p:spPr bwMode="auto">
          <a:xfrm>
            <a:off x="179512" y="1142937"/>
            <a:ext cx="3814917" cy="29505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ick and Cross marks with slight 3D-effect | Free SVG">
            <a:extLst>
              <a:ext uri="{FF2B5EF4-FFF2-40B4-BE49-F238E27FC236}">
                <a16:creationId xmlns:a16="http://schemas.microsoft.com/office/drawing/2014/main" id="{C2B36CE6-6B1D-4EC3-BE3B-69B6A1637E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77" t="5201" r="29000" b="57000"/>
          <a:stretch/>
        </p:blipFill>
        <p:spPr bwMode="auto">
          <a:xfrm>
            <a:off x="105789" y="1048162"/>
            <a:ext cx="564574" cy="5054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ick and Cross marks with slight 3D-effect | Free SVG">
            <a:extLst>
              <a:ext uri="{FF2B5EF4-FFF2-40B4-BE49-F238E27FC236}">
                <a16:creationId xmlns:a16="http://schemas.microsoft.com/office/drawing/2014/main" id="{D0771EF6-3238-48D0-BC03-69F7E92BF0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494" t="51756" r="30307" b="5163"/>
          <a:stretch/>
        </p:blipFill>
        <p:spPr bwMode="auto">
          <a:xfrm>
            <a:off x="2090534" y="1048162"/>
            <a:ext cx="524149" cy="5760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ick and Cross marks with slight 3D-effect | Free SVG">
            <a:extLst>
              <a:ext uri="{FF2B5EF4-FFF2-40B4-BE49-F238E27FC236}">
                <a16:creationId xmlns:a16="http://schemas.microsoft.com/office/drawing/2014/main" id="{C58236A3-B80B-4DE1-A5CF-88819C11B6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77" t="5201" r="29000" b="57000"/>
          <a:stretch/>
        </p:blipFill>
        <p:spPr bwMode="auto">
          <a:xfrm>
            <a:off x="105789" y="3511941"/>
            <a:ext cx="564574" cy="5054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ick and Cross marks with slight 3D-effect | Free SVG">
            <a:extLst>
              <a:ext uri="{FF2B5EF4-FFF2-40B4-BE49-F238E27FC236}">
                <a16:creationId xmlns:a16="http://schemas.microsoft.com/office/drawing/2014/main" id="{09208323-7150-4E83-A74E-9071B7B6D5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77" t="5201" r="29000" b="57000"/>
          <a:stretch/>
        </p:blipFill>
        <p:spPr bwMode="auto">
          <a:xfrm>
            <a:off x="2050109" y="3588057"/>
            <a:ext cx="564574" cy="5054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4C94221-D174-4D2E-AE0B-CA45A83B545D}"/>
              </a:ext>
            </a:extLst>
          </p:cNvPr>
          <p:cNvSpPr txBox="1"/>
          <p:nvPr/>
        </p:nvSpPr>
        <p:spPr>
          <a:xfrm flipH="1">
            <a:off x="323559" y="4216042"/>
            <a:ext cx="3672408" cy="646331"/>
          </a:xfrm>
          <a:prstGeom prst="rect">
            <a:avLst/>
          </a:prstGeom>
          <a:noFill/>
        </p:spPr>
        <p:txBody>
          <a:bodyPr wrap="square" rtlCol="0">
            <a:spAutoFit/>
          </a:bodyPr>
          <a:lstStyle/>
          <a:p>
            <a:pPr algn="ctr"/>
            <a:r>
              <a:rPr lang="en-US" sz="1200" dirty="0">
                <a:latin typeface="Titillium Web" panose="020B0604020202020204"/>
              </a:rPr>
              <a:t>SVC with RBF kernel: The entire area is classified to be yellow except the red and blue bits. In other words, there are too many support vectors</a:t>
            </a:r>
          </a:p>
        </p:txBody>
      </p:sp>
    </p:spTree>
    <p:extLst>
      <p:ext uri="{BB962C8B-B14F-4D97-AF65-F5344CB8AC3E}">
        <p14:creationId xmlns:p14="http://schemas.microsoft.com/office/powerpoint/2010/main" val="1449847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Edge2Train Framework</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179512" y="3768644"/>
            <a:ext cx="8856984" cy="1169551"/>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Edge2Train functions </a:t>
            </a:r>
            <a:r>
              <a:rPr lang="en-US" sz="1400" b="1" dirty="0">
                <a:latin typeface="Titillium Web" panose="020B0604020202020204"/>
                <a:ea typeface="Open Sans" panose="020B0606030504020204" pitchFamily="34" charset="0"/>
                <a:cs typeface="Helvetica" panose="020B0604020202020204" pitchFamily="34" charset="0"/>
              </a:rPr>
              <a:t>can enable training SVMs on MCUs</a:t>
            </a:r>
            <a:r>
              <a:rPr lang="en-US" sz="1400" dirty="0">
                <a:latin typeface="Titillium Web" panose="020B0604020202020204"/>
                <a:ea typeface="Open Sans" panose="020B0606030504020204" pitchFamily="34" charset="0"/>
                <a:cs typeface="Helvetica" panose="020B0604020202020204" pitchFamily="34" charset="0"/>
              </a:rPr>
              <a:t> using live data from their IoT use cases. Our functions also enable on-board inference and model evaluations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The blocks of our Edge2Train fuse with the device's IoT application to continuously </a:t>
            </a:r>
            <a:r>
              <a:rPr lang="en-US" sz="1400" b="1" dirty="0">
                <a:latin typeface="Titillium Web" panose="020B0604020202020204"/>
                <a:ea typeface="Open Sans" panose="020B0606030504020204" pitchFamily="34" charset="0"/>
                <a:cs typeface="Helvetica" panose="020B0604020202020204" pitchFamily="34" charset="0"/>
              </a:rPr>
              <a:t>improve edge analytic results </a:t>
            </a:r>
            <a:r>
              <a:rPr lang="en-US" sz="1400" dirty="0">
                <a:latin typeface="Titillium Web" panose="020B0604020202020204"/>
                <a:ea typeface="Open Sans" panose="020B0606030504020204" pitchFamily="34" charset="0"/>
                <a:cs typeface="Helvetica" panose="020B0604020202020204" pitchFamily="34" charset="0"/>
              </a:rPr>
              <a:t>by training using the evolving real-world data</a:t>
            </a:r>
          </a:p>
        </p:txBody>
      </p:sp>
      <p:sp>
        <p:nvSpPr>
          <p:cNvPr id="2" name="TextBox 1">
            <a:extLst>
              <a:ext uri="{FF2B5EF4-FFF2-40B4-BE49-F238E27FC236}">
                <a16:creationId xmlns:a16="http://schemas.microsoft.com/office/drawing/2014/main" id="{544048D5-F69F-405B-A71E-52B8E394A5A1}"/>
              </a:ext>
            </a:extLst>
          </p:cNvPr>
          <p:cNvSpPr txBox="1"/>
          <p:nvPr/>
        </p:nvSpPr>
        <p:spPr>
          <a:xfrm flipH="1">
            <a:off x="946295" y="3424943"/>
            <a:ext cx="7046968" cy="276999"/>
          </a:xfrm>
          <a:prstGeom prst="rect">
            <a:avLst/>
          </a:prstGeom>
          <a:noFill/>
        </p:spPr>
        <p:txBody>
          <a:bodyPr wrap="square" rtlCol="0">
            <a:spAutoFit/>
          </a:bodyPr>
          <a:lstStyle/>
          <a:p>
            <a:pPr algn="ctr"/>
            <a:r>
              <a:rPr lang="en-US" sz="1200" dirty="0">
                <a:latin typeface="Titillium Web" panose="020B0604020202020204"/>
              </a:rPr>
              <a:t>Architecture and components of Edge2Train: Training models on resource-scarce MCUs at the IoT edge</a:t>
            </a:r>
          </a:p>
        </p:txBody>
      </p:sp>
      <p:pic>
        <p:nvPicPr>
          <p:cNvPr id="5" name="Picture 4" descr="A screenshot of a cell phone&#10;&#10;Description automatically generated">
            <a:extLst>
              <a:ext uri="{FF2B5EF4-FFF2-40B4-BE49-F238E27FC236}">
                <a16:creationId xmlns:a16="http://schemas.microsoft.com/office/drawing/2014/main" id="{6625AA18-68D6-4530-A8C0-3DB4E5E44E62}"/>
              </a:ext>
            </a:extLst>
          </p:cNvPr>
          <p:cNvPicPr>
            <a:picLocks noChangeAspect="1"/>
          </p:cNvPicPr>
          <p:nvPr/>
        </p:nvPicPr>
        <p:blipFill>
          <a:blip r:embed="rId2"/>
          <a:stretch>
            <a:fillRect/>
          </a:stretch>
        </p:blipFill>
        <p:spPr>
          <a:xfrm>
            <a:off x="1343222" y="792472"/>
            <a:ext cx="6253114" cy="2509649"/>
          </a:xfrm>
          <a:prstGeom prst="rect">
            <a:avLst/>
          </a:prstGeom>
        </p:spPr>
      </p:pic>
    </p:spTree>
    <p:extLst>
      <p:ext uri="{BB962C8B-B14F-4D97-AF65-F5344CB8AC3E}">
        <p14:creationId xmlns:p14="http://schemas.microsoft.com/office/powerpoint/2010/main" val="298704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Edge2Train Framework Components</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B3B26D42-63FA-483C-968E-6DDE03D1EA43}"/>
              </a:ext>
            </a:extLst>
          </p:cNvPr>
          <p:cNvSpPr/>
          <p:nvPr/>
        </p:nvSpPr>
        <p:spPr>
          <a:xfrm>
            <a:off x="341530" y="1059582"/>
            <a:ext cx="8460940" cy="3323987"/>
          </a:xfrm>
          <a:prstGeom prst="rect">
            <a:avLst/>
          </a:prstGeom>
        </p:spPr>
        <p:txBody>
          <a:bodyPr wrap="square">
            <a:spAutoFit/>
          </a:bodyPr>
          <a:lstStyle/>
          <a:p>
            <a:r>
              <a:rPr lang="en-US" sz="1400" dirty="0">
                <a:latin typeface="Titillium Web" panose="020B0604020202020204"/>
                <a:ea typeface="Open Sans" panose="020B0606030504020204" pitchFamily="34" charset="0"/>
                <a:cs typeface="Helvetica" panose="020B0604020202020204" pitchFamily="34" charset="0"/>
              </a:rPr>
              <a:t>The IoT applications deployed on edge devices follows a routine. In the background Edge2Train monitors this IoT application's routine using its blocks shown in previous Figure. The four blocks of Edge2Train are:</a:t>
            </a:r>
          </a:p>
          <a:p>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r>
              <a:rPr lang="en-US" sz="1400" b="1" dirty="0">
                <a:latin typeface="Titillium Web" panose="020B0604020202020204"/>
                <a:ea typeface="Open Sans" panose="020B0606030504020204" pitchFamily="34" charset="0"/>
                <a:cs typeface="Helvetica" panose="020B0604020202020204" pitchFamily="34" charset="0"/>
              </a:rPr>
              <a:t>IO Block: </a:t>
            </a:r>
            <a:r>
              <a:rPr lang="en-US" sz="1400" dirty="0">
                <a:latin typeface="Titillium Web" panose="020B0604020202020204"/>
                <a:ea typeface="Open Sans" panose="020B0606030504020204" pitchFamily="34" charset="0"/>
                <a:cs typeface="Helvetica" panose="020B0604020202020204" pitchFamily="34" charset="0"/>
              </a:rPr>
              <a:t>Acquires sensor data using peripherals (I2C, SPI, etc.) and converts it to model understandable array. Generates actuation commands (OPC, PWM, etc.) to interact with real-world applications</a:t>
            </a:r>
          </a:p>
          <a:p>
            <a:pPr marL="1200150" lvl="2"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r>
              <a:rPr lang="en-US" sz="1400" b="1" dirty="0">
                <a:latin typeface="Titillium Web" panose="020B0604020202020204"/>
                <a:ea typeface="Open Sans" panose="020B0606030504020204" pitchFamily="34" charset="0"/>
                <a:cs typeface="Helvetica" panose="020B0604020202020204" pitchFamily="34" charset="0"/>
              </a:rPr>
              <a:t>Closed-Loop Feedback Block: </a:t>
            </a:r>
            <a:r>
              <a:rPr lang="en-US" sz="1400" dirty="0">
                <a:latin typeface="Titillium Web" panose="020B0604020202020204"/>
                <a:ea typeface="Open Sans" panose="020B0606030504020204" pitchFamily="34" charset="0"/>
                <a:cs typeface="Helvetica" panose="020B0604020202020204" pitchFamily="34" charset="0"/>
              </a:rPr>
              <a:t>Monitors the IoT application routine to compute feedback of each actuation. Provides ground truth by observing how accurately the IoT app controlled the real-world application</a:t>
            </a:r>
          </a:p>
          <a:p>
            <a:pPr marL="1200150" lvl="2"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r>
              <a:rPr lang="en-US" sz="1400" b="1" dirty="0">
                <a:latin typeface="Titillium Web" panose="020B0604020202020204"/>
                <a:ea typeface="Open Sans" panose="020B0606030504020204" pitchFamily="34" charset="0"/>
                <a:cs typeface="Helvetica" panose="020B0604020202020204" pitchFamily="34" charset="0"/>
              </a:rPr>
              <a:t>Data Stitching Block: </a:t>
            </a:r>
            <a:r>
              <a:rPr lang="en-US" sz="1400" dirty="0">
                <a:latin typeface="Titillium Web" panose="020B0604020202020204"/>
                <a:ea typeface="Open Sans" panose="020B0606030504020204" pitchFamily="34" charset="0"/>
                <a:cs typeface="Helvetica" panose="020B0604020202020204" pitchFamily="34" charset="0"/>
              </a:rPr>
              <a:t>Locally builds a dataset by stitching the model's input and output array for the unsatisfactory actuation with the ground truth from Closed-loop Feedback Block</a:t>
            </a:r>
          </a:p>
          <a:p>
            <a:pPr lvl="1"/>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r>
              <a:rPr lang="en-US" sz="1400" b="1" dirty="0">
                <a:latin typeface="Titillium Web" panose="020B0604020202020204"/>
                <a:ea typeface="Open Sans" panose="020B0606030504020204" pitchFamily="34" charset="0"/>
                <a:cs typeface="Helvetica" panose="020B0604020202020204" pitchFamily="34" charset="0"/>
              </a:rPr>
              <a:t>Train-on-Demand Block: </a:t>
            </a:r>
            <a:r>
              <a:rPr lang="en-US" sz="1400" dirty="0">
                <a:latin typeface="Titillium Web" panose="020B0604020202020204"/>
                <a:ea typeface="Open Sans" panose="020B0606030504020204" pitchFamily="34" charset="0"/>
                <a:cs typeface="Helvetica" panose="020B0604020202020204" pitchFamily="34" charset="0"/>
              </a:rPr>
              <a:t>This block leverages our C++ Edge2Train library to set up, train and evaluate a new model, which is an update for the existing model</a:t>
            </a:r>
          </a:p>
        </p:txBody>
      </p:sp>
    </p:spTree>
    <p:extLst>
      <p:ext uri="{BB962C8B-B14F-4D97-AF65-F5344CB8AC3E}">
        <p14:creationId xmlns:p14="http://schemas.microsoft.com/office/powerpoint/2010/main" val="189364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Edge2Train Functions</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a16="http://schemas.microsoft.com/office/drawing/2014/main" id="{544048D5-F69F-405B-A71E-52B8E394A5A1}"/>
              </a:ext>
            </a:extLst>
          </p:cNvPr>
          <p:cNvSpPr txBox="1"/>
          <p:nvPr/>
        </p:nvSpPr>
        <p:spPr>
          <a:xfrm flipH="1">
            <a:off x="330384" y="3980615"/>
            <a:ext cx="1540543" cy="276999"/>
          </a:xfrm>
          <a:prstGeom prst="rect">
            <a:avLst/>
          </a:prstGeom>
          <a:noFill/>
        </p:spPr>
        <p:txBody>
          <a:bodyPr wrap="square" rtlCol="0">
            <a:spAutoFit/>
          </a:bodyPr>
          <a:lstStyle/>
          <a:p>
            <a:pPr algn="ctr"/>
            <a:r>
              <a:rPr lang="en-US" sz="1200" dirty="0">
                <a:latin typeface="Titillium Web" panose="020B0604020202020204"/>
              </a:rPr>
              <a:t>Edge2Train Functions</a:t>
            </a:r>
          </a:p>
        </p:txBody>
      </p:sp>
      <p:sp>
        <p:nvSpPr>
          <p:cNvPr id="6" name="Rectangle 5">
            <a:extLst>
              <a:ext uri="{FF2B5EF4-FFF2-40B4-BE49-F238E27FC236}">
                <a16:creationId xmlns:a16="http://schemas.microsoft.com/office/drawing/2014/main" id="{60E49580-C364-4FDE-913F-E69B526B77A5}"/>
              </a:ext>
            </a:extLst>
          </p:cNvPr>
          <p:cNvSpPr/>
          <p:nvPr/>
        </p:nvSpPr>
        <p:spPr>
          <a:xfrm>
            <a:off x="475987" y="1261919"/>
            <a:ext cx="1258454" cy="2607655"/>
          </a:xfrm>
          <a:prstGeom prst="rect">
            <a:avLst/>
          </a:prstGeom>
          <a:noFill/>
          <a:ln w="1270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a:latin typeface="Ubuntu Light"/>
              </a:rPr>
              <a:t>Edge2Train</a:t>
            </a:r>
          </a:p>
          <a:p>
            <a:pPr algn="ctr"/>
            <a:endParaRPr lang="en-US" sz="1200" dirty="0">
              <a:latin typeface="Ubuntu Light"/>
            </a:endParaRPr>
          </a:p>
          <a:p>
            <a:pPr algn="ctr"/>
            <a:endParaRPr lang="en-US" sz="1100" dirty="0">
              <a:latin typeface="Ubuntu Light"/>
            </a:endParaRPr>
          </a:p>
          <a:p>
            <a:pPr algn="ctr"/>
            <a:endParaRPr lang="en-US" sz="1000" dirty="0">
              <a:latin typeface="Ubuntu Light"/>
            </a:endParaRPr>
          </a:p>
          <a:p>
            <a:pPr algn="ctr"/>
            <a:endParaRPr lang="en-US" sz="1200" dirty="0">
              <a:latin typeface="Ubuntu Light"/>
            </a:endParaRPr>
          </a:p>
          <a:p>
            <a:pPr algn="ctr"/>
            <a:endParaRPr lang="en-US" sz="1200" dirty="0">
              <a:latin typeface="Ubuntu Light"/>
            </a:endParaRPr>
          </a:p>
          <a:p>
            <a:pPr algn="ctr"/>
            <a:endParaRPr lang="en-US" sz="1200" dirty="0">
              <a:latin typeface="Ubuntu Light"/>
            </a:endParaRPr>
          </a:p>
          <a:p>
            <a:pPr algn="ctr"/>
            <a:endParaRPr lang="en-US" sz="1200" dirty="0">
              <a:latin typeface="Ubuntu Light"/>
            </a:endParaRPr>
          </a:p>
          <a:p>
            <a:pPr algn="ctr"/>
            <a:endParaRPr lang="en-US" sz="1200" dirty="0">
              <a:latin typeface="Ubuntu Light"/>
            </a:endParaRPr>
          </a:p>
          <a:p>
            <a:pPr algn="ctr"/>
            <a:endParaRPr lang="en-US" sz="1200" dirty="0">
              <a:latin typeface="Ubuntu Light"/>
            </a:endParaRPr>
          </a:p>
          <a:p>
            <a:pPr algn="ctr"/>
            <a:endParaRPr lang="en-US" sz="1200" dirty="0">
              <a:latin typeface="Ubuntu Light"/>
            </a:endParaRPr>
          </a:p>
          <a:p>
            <a:pPr algn="ctr"/>
            <a:endParaRPr lang="en-US" sz="1200" dirty="0">
              <a:latin typeface="Ubuntu Light"/>
            </a:endParaRPr>
          </a:p>
          <a:p>
            <a:pPr algn="ctr"/>
            <a:endParaRPr lang="en-US" sz="1200" dirty="0">
              <a:latin typeface="Ubuntu Light"/>
            </a:endParaRPr>
          </a:p>
          <a:p>
            <a:pPr algn="ctr"/>
            <a:endParaRPr lang="en-US" sz="1200" dirty="0">
              <a:latin typeface="Ubuntu Light"/>
            </a:endParaRPr>
          </a:p>
        </p:txBody>
      </p:sp>
      <p:sp>
        <p:nvSpPr>
          <p:cNvPr id="8" name="Flowchart: Process 7">
            <a:extLst>
              <a:ext uri="{FF2B5EF4-FFF2-40B4-BE49-F238E27FC236}">
                <a16:creationId xmlns:a16="http://schemas.microsoft.com/office/drawing/2014/main" id="{CDA84231-CCD1-4B4C-BC38-75CA8545866E}"/>
              </a:ext>
            </a:extLst>
          </p:cNvPr>
          <p:cNvSpPr/>
          <p:nvPr/>
        </p:nvSpPr>
        <p:spPr>
          <a:xfrm>
            <a:off x="579894" y="1591726"/>
            <a:ext cx="1026346" cy="302398"/>
          </a:xfrm>
          <a:prstGeom prst="flowChartProces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Ubuntu Light"/>
              </a:rPr>
              <a:t>Fn1- </a:t>
            </a:r>
            <a:r>
              <a:rPr lang="en-US" sz="1000" dirty="0">
                <a:solidFill>
                  <a:schemeClr val="tx1"/>
                </a:solidFill>
                <a:latin typeface="Ubuntu Light"/>
              </a:rPr>
              <a:t>SVM Setup</a:t>
            </a:r>
          </a:p>
        </p:txBody>
      </p:sp>
      <p:sp>
        <p:nvSpPr>
          <p:cNvPr id="9" name="Flowchart: Process 8">
            <a:extLst>
              <a:ext uri="{FF2B5EF4-FFF2-40B4-BE49-F238E27FC236}">
                <a16:creationId xmlns:a16="http://schemas.microsoft.com/office/drawing/2014/main" id="{3A214ECB-3935-44AA-8681-F56BD154CFD7}"/>
              </a:ext>
            </a:extLst>
          </p:cNvPr>
          <p:cNvSpPr/>
          <p:nvPr/>
        </p:nvSpPr>
        <p:spPr>
          <a:xfrm>
            <a:off x="582310" y="2077543"/>
            <a:ext cx="1026346" cy="264867"/>
          </a:xfrm>
          <a:prstGeom prst="flowChartProces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Ubuntu Light"/>
              </a:rPr>
              <a:t>Fn2- </a:t>
            </a:r>
            <a:r>
              <a:rPr lang="en-US" sz="1000" dirty="0">
                <a:solidFill>
                  <a:schemeClr val="tx1"/>
                </a:solidFill>
                <a:latin typeface="Ubuntu Light"/>
              </a:rPr>
              <a:t>SVM Train</a:t>
            </a:r>
          </a:p>
        </p:txBody>
      </p:sp>
      <p:sp>
        <p:nvSpPr>
          <p:cNvPr id="10" name="Flowchart: Process 9">
            <a:extLst>
              <a:ext uri="{FF2B5EF4-FFF2-40B4-BE49-F238E27FC236}">
                <a16:creationId xmlns:a16="http://schemas.microsoft.com/office/drawing/2014/main" id="{FA40BAB1-A13D-4F8F-8EB2-16712A33B033}"/>
              </a:ext>
            </a:extLst>
          </p:cNvPr>
          <p:cNvSpPr/>
          <p:nvPr/>
        </p:nvSpPr>
        <p:spPr>
          <a:xfrm>
            <a:off x="582309" y="2546627"/>
            <a:ext cx="1026346" cy="264867"/>
          </a:xfrm>
          <a:prstGeom prst="flowChartProces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Ubuntu Light"/>
              </a:rPr>
              <a:t>Fn3- </a:t>
            </a:r>
            <a:r>
              <a:rPr lang="en-US" sz="1000" dirty="0">
                <a:solidFill>
                  <a:schemeClr val="tx1"/>
                </a:solidFill>
                <a:latin typeface="Ubuntu Light"/>
              </a:rPr>
              <a:t>SVM Infer </a:t>
            </a:r>
          </a:p>
        </p:txBody>
      </p:sp>
      <p:sp>
        <p:nvSpPr>
          <p:cNvPr id="11" name="Flowchart: Process 10">
            <a:extLst>
              <a:ext uri="{FF2B5EF4-FFF2-40B4-BE49-F238E27FC236}">
                <a16:creationId xmlns:a16="http://schemas.microsoft.com/office/drawing/2014/main" id="{851ECF13-4475-4FDD-BAC1-9322E286559E}"/>
              </a:ext>
            </a:extLst>
          </p:cNvPr>
          <p:cNvSpPr/>
          <p:nvPr/>
        </p:nvSpPr>
        <p:spPr>
          <a:xfrm>
            <a:off x="587483" y="3014438"/>
            <a:ext cx="1026347" cy="264866"/>
          </a:xfrm>
          <a:prstGeom prst="flowChartProces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Ubuntu Light"/>
              </a:rPr>
              <a:t>Fn4- </a:t>
            </a:r>
            <a:r>
              <a:rPr lang="en-US" sz="1050" dirty="0">
                <a:solidFill>
                  <a:schemeClr val="tx1"/>
                </a:solidFill>
                <a:latin typeface="Ubuntu Light"/>
              </a:rPr>
              <a:t>SVM Eval </a:t>
            </a:r>
          </a:p>
        </p:txBody>
      </p:sp>
      <p:sp>
        <p:nvSpPr>
          <p:cNvPr id="4" name="Rectangle 3">
            <a:extLst>
              <a:ext uri="{FF2B5EF4-FFF2-40B4-BE49-F238E27FC236}">
                <a16:creationId xmlns:a16="http://schemas.microsoft.com/office/drawing/2014/main" id="{65816D5D-6D17-4F9B-97A8-149BFF9A6DA2}"/>
              </a:ext>
            </a:extLst>
          </p:cNvPr>
          <p:cNvSpPr/>
          <p:nvPr/>
        </p:nvSpPr>
        <p:spPr>
          <a:xfrm>
            <a:off x="2123728" y="1130790"/>
            <a:ext cx="6684977" cy="3108543"/>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The five functions that constitute our C++ Edge2Train library are implementations of core algorithms. Available at: </a:t>
            </a:r>
            <a:r>
              <a:rPr lang="en-US" sz="1400" dirty="0">
                <a:latin typeface="Titillium Web" panose="020B0604020202020204"/>
                <a:ea typeface="Open Sans" panose="020B0606030504020204" pitchFamily="34" charset="0"/>
                <a:cs typeface="Helvetica" panose="020B0604020202020204" pitchFamily="34" charset="0"/>
                <a:hlinkClick r:id="rId2"/>
              </a:rPr>
              <a:t>https://github.com/bharathsudharsan/Edge2Train</a:t>
            </a:r>
            <a:endParaRPr lang="en-US" sz="1400" dirty="0">
              <a:latin typeface="Titillium Web" panose="020B0604020202020204"/>
              <a:ea typeface="Open Sans" panose="020B0606030504020204" pitchFamily="34" charset="0"/>
              <a:cs typeface="Helvetica" panose="020B0604020202020204" pitchFamily="34" charset="0"/>
            </a:endParaRPr>
          </a:p>
          <a:p>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Fn1 - SVM Setup</a:t>
            </a:r>
            <a:r>
              <a:rPr lang="en-US" sz="1400" dirty="0">
                <a:latin typeface="Titillium Web" panose="020B0604020202020204"/>
                <a:ea typeface="Open Sans" panose="020B0606030504020204" pitchFamily="34" charset="0"/>
                <a:cs typeface="Helvetica" panose="020B0604020202020204" pitchFamily="34" charset="0"/>
              </a:rPr>
              <a:t>: Sets up parameters that tune the SVM </a:t>
            </a:r>
          </a:p>
          <a:p>
            <a:pPr marL="285750"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Fn2 - SVM Train: </a:t>
            </a:r>
            <a:r>
              <a:rPr lang="en-US" sz="1400" dirty="0">
                <a:latin typeface="Titillium Web" panose="020B0604020202020204"/>
                <a:ea typeface="Open Sans" panose="020B0606030504020204" pitchFamily="34" charset="0"/>
                <a:cs typeface="Helvetica" panose="020B0604020202020204" pitchFamily="34" charset="0"/>
              </a:rPr>
              <a:t>This function uses the local train sets to train SVMs on MCUs</a:t>
            </a:r>
          </a:p>
          <a:p>
            <a:pPr marL="285750"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Fn3 - SVM Infer: </a:t>
            </a:r>
            <a:r>
              <a:rPr lang="en-US" sz="1400" dirty="0">
                <a:latin typeface="Titillium Web" panose="020B0604020202020204"/>
                <a:ea typeface="Open Sans" panose="020B0606030504020204" pitchFamily="34" charset="0"/>
                <a:cs typeface="Helvetica" panose="020B0604020202020204" pitchFamily="34" charset="0"/>
              </a:rPr>
              <a:t>When sensor data is fed to this function, it calls the newly trained SVM, performs classifications, and sends results to the IoT application</a:t>
            </a:r>
          </a:p>
          <a:p>
            <a:pPr marL="285750"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Fn4 - SVM Eval: </a:t>
            </a:r>
            <a:r>
              <a:rPr lang="en-US" sz="1400" dirty="0">
                <a:latin typeface="Titillium Web" panose="020B0604020202020204"/>
                <a:ea typeface="Open Sans" panose="020B0606030504020204" pitchFamily="34" charset="0"/>
                <a:cs typeface="Helvetica" panose="020B0604020202020204" pitchFamily="34" charset="0"/>
              </a:rPr>
              <a:t>Evaluate the classification accuracy of the MCU-trained SVMs</a:t>
            </a:r>
          </a:p>
          <a:p>
            <a:pPr marL="285750"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Fn5 - Kernel: </a:t>
            </a:r>
            <a:r>
              <a:rPr lang="en-US" sz="1400" dirty="0">
                <a:latin typeface="Titillium Web" panose="020B0604020202020204"/>
                <a:ea typeface="Open Sans" panose="020B0606030504020204" pitchFamily="34" charset="0"/>
                <a:cs typeface="Helvetica" panose="020B0604020202020204" pitchFamily="34" charset="0"/>
              </a:rPr>
              <a:t>Produce implicit dot products of two values. On MCUs, it is used during training SVMs and while inferring using trained SVMs</a:t>
            </a:r>
          </a:p>
        </p:txBody>
      </p:sp>
      <p:sp>
        <p:nvSpPr>
          <p:cNvPr id="25" name="Flowchart: Process 24">
            <a:extLst>
              <a:ext uri="{FF2B5EF4-FFF2-40B4-BE49-F238E27FC236}">
                <a16:creationId xmlns:a16="http://schemas.microsoft.com/office/drawing/2014/main" id="{DF882EE3-0C3C-46CC-A6F6-9EEF1989A318}"/>
              </a:ext>
            </a:extLst>
          </p:cNvPr>
          <p:cNvSpPr/>
          <p:nvPr/>
        </p:nvSpPr>
        <p:spPr>
          <a:xfrm>
            <a:off x="587484" y="3462724"/>
            <a:ext cx="1026346" cy="264867"/>
          </a:xfrm>
          <a:prstGeom prst="flowChartProces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Ubuntu Light"/>
              </a:rPr>
              <a:t>Fn5- </a:t>
            </a:r>
            <a:r>
              <a:rPr lang="en-US" sz="1100" dirty="0">
                <a:solidFill>
                  <a:schemeClr val="tx1"/>
                </a:solidFill>
                <a:latin typeface="Ubuntu Light"/>
              </a:rPr>
              <a:t>Kernel </a:t>
            </a:r>
          </a:p>
        </p:txBody>
      </p:sp>
    </p:spTree>
    <p:extLst>
      <p:ext uri="{BB962C8B-B14F-4D97-AF65-F5344CB8AC3E}">
        <p14:creationId xmlns:p14="http://schemas.microsoft.com/office/powerpoint/2010/main" val="267346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C54C5E-7FF7-4A82-8CFF-34B0C848920D}"/>
              </a:ext>
            </a:extLst>
          </p:cNvPr>
          <p:cNvSpPr txBox="1">
            <a:spLocks/>
          </p:cNvSpPr>
          <p:nvPr/>
        </p:nvSpPr>
        <p:spPr>
          <a:xfrm>
            <a:off x="179512" y="109267"/>
            <a:ext cx="5400600" cy="51826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Edge2Train Evaluation Setup</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A905CA97-8909-4727-B9FD-940845DBAFC7}"/>
              </a:ext>
            </a:extLst>
          </p:cNvPr>
          <p:cNvSpPr txBox="1"/>
          <p:nvPr/>
        </p:nvSpPr>
        <p:spPr>
          <a:xfrm flipH="1">
            <a:off x="470158" y="4287854"/>
            <a:ext cx="2276297" cy="461665"/>
          </a:xfrm>
          <a:prstGeom prst="rect">
            <a:avLst/>
          </a:prstGeom>
          <a:noFill/>
        </p:spPr>
        <p:txBody>
          <a:bodyPr wrap="square" rtlCol="0">
            <a:spAutoFit/>
          </a:bodyPr>
          <a:lstStyle/>
          <a:p>
            <a:pPr algn="ctr"/>
            <a:r>
              <a:rPr lang="en-US" sz="1200" dirty="0">
                <a:latin typeface="Titillium Web" panose="020B0604020202020204"/>
              </a:rPr>
              <a:t>Popular open source MCU boards chosen to evaluate Edge2Train</a:t>
            </a:r>
          </a:p>
        </p:txBody>
      </p:sp>
      <p:sp>
        <p:nvSpPr>
          <p:cNvPr id="9" name="Rectangle 8">
            <a:extLst>
              <a:ext uri="{FF2B5EF4-FFF2-40B4-BE49-F238E27FC236}">
                <a16:creationId xmlns:a16="http://schemas.microsoft.com/office/drawing/2014/main" id="{13D70611-A097-436D-8224-5CE21F0EFDE7}"/>
              </a:ext>
            </a:extLst>
          </p:cNvPr>
          <p:cNvSpPr/>
          <p:nvPr/>
        </p:nvSpPr>
        <p:spPr>
          <a:xfrm>
            <a:off x="3160523" y="843558"/>
            <a:ext cx="5703997" cy="4031873"/>
          </a:xfrm>
          <a:prstGeom prst="rect">
            <a:avLst/>
          </a:prstGeom>
        </p:spPr>
        <p:txBody>
          <a:bodyPr wrap="square">
            <a:spAutoFit/>
          </a:bodyPr>
          <a:lstStyle/>
          <a:p>
            <a:pPr marL="285750" indent="-285750">
              <a:buFont typeface="Wingdings" panose="05000000000000000000" pitchFamily="2" charset="2"/>
              <a:buChar char="§"/>
            </a:pPr>
            <a:r>
              <a:rPr lang="en-US" sz="1600" b="1" dirty="0">
                <a:latin typeface="Titillium Web" panose="020B0604020202020204"/>
                <a:ea typeface="Open Sans" panose="020B0606030504020204" pitchFamily="34" charset="0"/>
                <a:cs typeface="Helvetica" panose="020B0604020202020204" pitchFamily="34" charset="0"/>
              </a:rPr>
              <a:t>Hardware: </a:t>
            </a:r>
            <a:r>
              <a:rPr lang="en-US" sz="1600" dirty="0">
                <a:latin typeface="Titillium Web" panose="020B0604020202020204"/>
                <a:ea typeface="Open Sans" panose="020B0606030504020204" pitchFamily="34" charset="0"/>
                <a:cs typeface="Helvetica" panose="020B0604020202020204" pitchFamily="34" charset="0"/>
              </a:rPr>
              <a:t>We evaluate Edge2Train by training SVMs on the shown MCU boards. Selected boards are</a:t>
            </a:r>
          </a:p>
          <a:p>
            <a:pPr marL="742950" lvl="1" indent="-285750">
              <a:buFont typeface="Wingdings" panose="05000000000000000000" pitchFamily="2" charset="2"/>
              <a:buChar char="ü"/>
            </a:pPr>
            <a:endParaRPr lang="en-US" sz="16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600" dirty="0">
                <a:latin typeface="Titillium Web" panose="020B0604020202020204"/>
                <a:ea typeface="Open Sans" panose="020B0606030504020204" pitchFamily="34" charset="0"/>
                <a:cs typeface="Helvetica" panose="020B0604020202020204" pitchFamily="34" charset="0"/>
              </a:rPr>
              <a:t>Popular, open source, globally available to purchase, low cost of 3 - 20 $, widely used by DIY communities, such MCUs are used to design IoT devices </a:t>
            </a:r>
          </a:p>
          <a:p>
            <a:pPr marL="285750" indent="-285750">
              <a:buFont typeface="Wingdings" panose="05000000000000000000" pitchFamily="2" charset="2"/>
              <a:buChar char="§"/>
            </a:pPr>
            <a:endParaRPr lang="en-US" sz="16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600" b="1" dirty="0">
                <a:latin typeface="Titillium Web" panose="020B0604020202020204"/>
                <a:ea typeface="Open Sans" panose="020B0606030504020204" pitchFamily="34" charset="0"/>
                <a:cs typeface="Helvetica" panose="020B0604020202020204" pitchFamily="34" charset="0"/>
              </a:rPr>
              <a:t>Datasets: </a:t>
            </a:r>
            <a:r>
              <a:rPr lang="en-US" sz="1600" dirty="0">
                <a:latin typeface="Titillium Web" panose="020B0604020202020204"/>
                <a:ea typeface="Open Sans" panose="020B0606030504020204" pitchFamily="34" charset="0"/>
                <a:cs typeface="Helvetica" panose="020B0604020202020204" pitchFamily="34" charset="0"/>
              </a:rPr>
              <a:t>We used Iris flower (feature dimension of 4) and MNIST handwritten digits (feature dimension of 64)</a:t>
            </a:r>
          </a:p>
          <a:p>
            <a:pPr marL="285750" indent="-285750">
              <a:buFont typeface="Wingdings" panose="05000000000000000000" pitchFamily="2" charset="2"/>
              <a:buChar char="§"/>
            </a:pPr>
            <a:endParaRPr lang="en-US" sz="16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600" dirty="0">
                <a:latin typeface="Titillium Web" panose="020B0604020202020204"/>
                <a:ea typeface="Open Sans" panose="020B0606030504020204" pitchFamily="34" charset="0"/>
                <a:cs typeface="Helvetica" panose="020B0604020202020204" pitchFamily="34" charset="0"/>
              </a:rPr>
              <a:t>Standard toy datasets widely used in ML community for initial algorithm evaluations</a:t>
            </a:r>
          </a:p>
          <a:p>
            <a:pPr marL="742950" lvl="1" indent="-285750">
              <a:buFont typeface="Wingdings" panose="05000000000000000000" pitchFamily="2" charset="2"/>
              <a:buChar char="ü"/>
            </a:pPr>
            <a:endParaRPr lang="en-US" sz="16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600" b="1" dirty="0">
                <a:latin typeface="Titillium Web" panose="020B0604020202020204"/>
                <a:ea typeface="Open Sans" panose="020B0606030504020204" pitchFamily="34" charset="0"/>
                <a:cs typeface="Helvetica" panose="020B0604020202020204" pitchFamily="34" charset="0"/>
              </a:rPr>
              <a:t>Comparison: </a:t>
            </a:r>
            <a:r>
              <a:rPr lang="en-US" sz="1600" dirty="0">
                <a:latin typeface="Titillium Web" panose="020B0604020202020204"/>
                <a:ea typeface="Open Sans" panose="020B0606030504020204" pitchFamily="34" charset="0"/>
                <a:cs typeface="Helvetica" panose="020B0604020202020204" pitchFamily="34" charset="0"/>
              </a:rPr>
              <a:t>After training we compare the accuracy, power consumed and inference time of our Edge2Trained models with Python Scikit learn models on high-resource CPUs</a:t>
            </a:r>
            <a:endParaRPr lang="en-US" sz="1600" b="1" dirty="0">
              <a:latin typeface="Titillium Web" panose="020B0604020202020204"/>
              <a:ea typeface="Open Sans" panose="020B0606030504020204" pitchFamily="34" charset="0"/>
              <a:cs typeface="Helvetica" panose="020B0604020202020204" pitchFamily="34" charset="0"/>
            </a:endParaRPr>
          </a:p>
        </p:txBody>
      </p:sp>
      <p:pic>
        <p:nvPicPr>
          <p:cNvPr id="11" name="Picture 10">
            <a:extLst>
              <a:ext uri="{FF2B5EF4-FFF2-40B4-BE49-F238E27FC236}">
                <a16:creationId xmlns:a16="http://schemas.microsoft.com/office/drawing/2014/main" id="{DC325C9A-6ADD-4300-A336-8BD1BE5DA659}"/>
              </a:ext>
            </a:extLst>
          </p:cNvPr>
          <p:cNvPicPr>
            <a:picLocks noChangeAspect="1"/>
          </p:cNvPicPr>
          <p:nvPr/>
        </p:nvPicPr>
        <p:blipFill rotWithShape="1">
          <a:blip r:embed="rId4"/>
          <a:srcRect l="4704" t="2908" r="5952" b="7227"/>
          <a:stretch/>
        </p:blipFill>
        <p:spPr>
          <a:xfrm>
            <a:off x="212916" y="2574470"/>
            <a:ext cx="2790783" cy="1658710"/>
          </a:xfrm>
          <a:prstGeom prst="rect">
            <a:avLst/>
          </a:prstGeom>
        </p:spPr>
      </p:pic>
      <p:pic>
        <p:nvPicPr>
          <p:cNvPr id="5" name="Picture 4" descr="A circuit board&#10;&#10;Description automatically generated">
            <a:extLst>
              <a:ext uri="{FF2B5EF4-FFF2-40B4-BE49-F238E27FC236}">
                <a16:creationId xmlns:a16="http://schemas.microsoft.com/office/drawing/2014/main" id="{F132A7B6-637E-4453-AF4E-639C190B71D6}"/>
              </a:ext>
            </a:extLst>
          </p:cNvPr>
          <p:cNvPicPr>
            <a:picLocks noChangeAspect="1"/>
          </p:cNvPicPr>
          <p:nvPr/>
        </p:nvPicPr>
        <p:blipFill>
          <a:blip r:embed="rId5"/>
          <a:stretch>
            <a:fillRect/>
          </a:stretch>
        </p:blipFill>
        <p:spPr>
          <a:xfrm>
            <a:off x="279480" y="1023020"/>
            <a:ext cx="2660570" cy="1548731"/>
          </a:xfrm>
          <a:prstGeom prst="rect">
            <a:avLst/>
          </a:prstGeom>
        </p:spPr>
      </p:pic>
    </p:spTree>
    <p:custDataLst>
      <p:tags r:id="rId1"/>
    </p:custDataLst>
    <p:extLst>
      <p:ext uri="{BB962C8B-B14F-4D97-AF65-F5344CB8AC3E}">
        <p14:creationId xmlns:p14="http://schemas.microsoft.com/office/powerpoint/2010/main" val="2758895004"/>
      </p:ext>
    </p:extLst>
  </p:cSld>
  <p:clrMapOvr>
    <a:masterClrMapping/>
  </p:clrMapOvr>
  <mc:AlternateContent xmlns:mc="http://schemas.openxmlformats.org/markup-compatibility/2006" xmlns:p14="http://schemas.microsoft.com/office/powerpoint/2010/main">
    <mc:Choice Requires="p14">
      <p:transition spd="slow" p14:dur="2000" advTm="60838"/>
    </mc:Choice>
    <mc:Fallback xmlns="">
      <p:transition xmlns:p14="http://schemas.microsoft.com/office/powerpoint/2010/main" spd="slow" advTm="608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C54C5E-7FF7-4A82-8CFF-34B0C848920D}"/>
              </a:ext>
            </a:extLst>
          </p:cNvPr>
          <p:cNvSpPr txBox="1">
            <a:spLocks/>
          </p:cNvSpPr>
          <p:nvPr/>
        </p:nvSpPr>
        <p:spPr>
          <a:xfrm>
            <a:off x="179512" y="109267"/>
            <a:ext cx="6336704" cy="51826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Edge2Train Evaluation Setup</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8" name="TextBox 7">
            <a:extLst>
              <a:ext uri="{FF2B5EF4-FFF2-40B4-BE49-F238E27FC236}">
                <a16:creationId xmlns:a16="http://schemas.microsoft.com/office/drawing/2014/main" id="{06D15FF0-9FEE-43D0-A972-80FF4C11BE4C}"/>
              </a:ext>
            </a:extLst>
          </p:cNvPr>
          <p:cNvSpPr txBox="1"/>
          <p:nvPr/>
        </p:nvSpPr>
        <p:spPr>
          <a:xfrm>
            <a:off x="4283968" y="1195236"/>
            <a:ext cx="4600975" cy="2893100"/>
          </a:xfrm>
          <a:prstGeom prst="rect">
            <a:avLst/>
          </a:prstGeom>
          <a:noFill/>
        </p:spPr>
        <p:txBody>
          <a:bodyPr wrap="square">
            <a:spAutoFit/>
          </a:bodyPr>
          <a:lstStyle/>
          <a:p>
            <a:pPr marL="285750" indent="-285750">
              <a:buFont typeface="Wingdings" panose="05000000000000000000" pitchFamily="2" charset="2"/>
              <a:buChar char="§"/>
            </a:pPr>
            <a:r>
              <a:rPr lang="en-US" sz="1400" dirty="0">
                <a:latin typeface="Titillium Web" panose="020B0604020202020204"/>
              </a:rPr>
              <a:t>We received the training and inference result from MCUs via Serial port. We report the following results, using which we perform analysis in the upcoming slides</a:t>
            </a:r>
          </a:p>
          <a:p>
            <a:endParaRPr lang="en-US" sz="1400" dirty="0">
              <a:latin typeface="Titillium Web" panose="020B0604020202020204"/>
            </a:endParaRPr>
          </a:p>
          <a:p>
            <a:pPr marL="742950" lvl="1" indent="-285750">
              <a:buFont typeface="Wingdings" panose="05000000000000000000" pitchFamily="2" charset="2"/>
              <a:buChar char="ü"/>
            </a:pPr>
            <a:r>
              <a:rPr lang="en-US" sz="1400" dirty="0">
                <a:latin typeface="Titillium Web" panose="020B0604020202020204"/>
              </a:rPr>
              <a:t>Time and energy consumed to; Train SVMs on MCUs; Infer using thus trained SVMs on MCUs</a:t>
            </a:r>
          </a:p>
          <a:p>
            <a:pPr marL="742950" lvl="1" indent="-285750">
              <a:buFont typeface="Wingdings" panose="05000000000000000000" pitchFamily="2" charset="2"/>
              <a:buChar char="ü"/>
            </a:pPr>
            <a:endParaRPr lang="en-US" sz="1400" dirty="0">
              <a:latin typeface="Titillium Web" panose="020B0604020202020204"/>
            </a:endParaRPr>
          </a:p>
          <a:p>
            <a:pPr marL="742950" lvl="1" indent="-285750">
              <a:buFont typeface="Wingdings" panose="05000000000000000000" pitchFamily="2" charset="2"/>
              <a:buChar char="ü"/>
            </a:pPr>
            <a:r>
              <a:rPr lang="en-US" sz="1400" dirty="0">
                <a:latin typeface="Titillium Web" panose="020B0604020202020204"/>
              </a:rPr>
              <a:t>Flash and SRAM consumed by Edge2Train on various MCU boards</a:t>
            </a:r>
          </a:p>
          <a:p>
            <a:pPr marL="742950" lvl="1" indent="-285750">
              <a:buFont typeface="Wingdings" panose="05000000000000000000" pitchFamily="2" charset="2"/>
              <a:buChar char="ü"/>
            </a:pPr>
            <a:endParaRPr lang="en-US" sz="1400" dirty="0">
              <a:latin typeface="Titillium Web" panose="020B0604020202020204"/>
            </a:endParaRPr>
          </a:p>
          <a:p>
            <a:pPr marL="742950" lvl="1" indent="-285750">
              <a:buFont typeface="Wingdings" panose="05000000000000000000" pitchFamily="2" charset="2"/>
              <a:buChar char="ü"/>
            </a:pPr>
            <a:r>
              <a:rPr lang="en-US" sz="1400" dirty="0">
                <a:latin typeface="Titillium Web" panose="020B0604020202020204"/>
              </a:rPr>
              <a:t>Compare MCUs results (uses Edge2Train) with CPUs (uses Python scikit-learn) for the same datasets and tasks</a:t>
            </a:r>
          </a:p>
        </p:txBody>
      </p:sp>
      <p:pic>
        <p:nvPicPr>
          <p:cNvPr id="12" name="Picture 11" descr="Graphical user interface&#10;&#10;Description automatically generated">
            <a:extLst>
              <a:ext uri="{FF2B5EF4-FFF2-40B4-BE49-F238E27FC236}">
                <a16:creationId xmlns:a16="http://schemas.microsoft.com/office/drawing/2014/main" id="{69BE11AB-48D3-4433-B74E-6A98FCB4B4F9}"/>
              </a:ext>
            </a:extLst>
          </p:cNvPr>
          <p:cNvPicPr>
            <a:picLocks noChangeAspect="1"/>
          </p:cNvPicPr>
          <p:nvPr/>
        </p:nvPicPr>
        <p:blipFill rotWithShape="1">
          <a:blip r:embed="rId4"/>
          <a:srcRect l="5798" r="3868" b="46475"/>
          <a:stretch/>
        </p:blipFill>
        <p:spPr>
          <a:xfrm>
            <a:off x="147277" y="1195236"/>
            <a:ext cx="3960441" cy="2753025"/>
          </a:xfrm>
          <a:prstGeom prst="rect">
            <a:avLst/>
          </a:prstGeom>
        </p:spPr>
      </p:pic>
      <p:sp>
        <p:nvSpPr>
          <p:cNvPr id="13" name="TextBox 12">
            <a:extLst>
              <a:ext uri="{FF2B5EF4-FFF2-40B4-BE49-F238E27FC236}">
                <a16:creationId xmlns:a16="http://schemas.microsoft.com/office/drawing/2014/main" id="{E12A16BF-EF83-4571-87F7-8E8EAC91B82A}"/>
              </a:ext>
            </a:extLst>
          </p:cNvPr>
          <p:cNvSpPr txBox="1"/>
          <p:nvPr/>
        </p:nvSpPr>
        <p:spPr>
          <a:xfrm flipH="1">
            <a:off x="401189" y="4093552"/>
            <a:ext cx="3452616" cy="461665"/>
          </a:xfrm>
          <a:prstGeom prst="rect">
            <a:avLst/>
          </a:prstGeom>
          <a:noFill/>
        </p:spPr>
        <p:txBody>
          <a:bodyPr wrap="square" rtlCol="0">
            <a:spAutoFit/>
          </a:bodyPr>
          <a:lstStyle/>
          <a:p>
            <a:pPr algn="ctr"/>
            <a:r>
              <a:rPr lang="en-US" sz="1200" dirty="0">
                <a:latin typeface="Titillium Web" panose="020B0604020202020204"/>
              </a:rPr>
              <a:t>Experiment setup: Onboard SVM training and inference using Edge2Train</a:t>
            </a:r>
          </a:p>
        </p:txBody>
      </p:sp>
    </p:spTree>
    <p:custDataLst>
      <p:tags r:id="rId1"/>
    </p:custDataLst>
    <p:extLst>
      <p:ext uri="{BB962C8B-B14F-4D97-AF65-F5344CB8AC3E}">
        <p14:creationId xmlns:p14="http://schemas.microsoft.com/office/powerpoint/2010/main" val="434720969"/>
      </p:ext>
    </p:extLst>
  </p:cSld>
  <p:clrMapOvr>
    <a:masterClrMapping/>
  </p:clrMapOvr>
  <mc:AlternateContent xmlns:mc="http://schemas.openxmlformats.org/markup-compatibility/2006" xmlns:p14="http://schemas.microsoft.com/office/powerpoint/2010/main">
    <mc:Choice Requires="p14">
      <p:transition spd="slow" p14:dur="2000" advTm="60838"/>
    </mc:Choice>
    <mc:Fallback xmlns="">
      <p:transition xmlns:p14="http://schemas.microsoft.com/office/powerpoint/2010/main" spd="slow" advTm="608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C54C5E-7FF7-4A82-8CFF-34B0C848920D}"/>
              </a:ext>
            </a:extLst>
          </p:cNvPr>
          <p:cNvSpPr txBox="1">
            <a:spLocks/>
          </p:cNvSpPr>
          <p:nvPr/>
        </p:nvSpPr>
        <p:spPr>
          <a:xfrm>
            <a:off x="179512" y="109267"/>
            <a:ext cx="8208912" cy="51826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Results: SVMs Train Time on MCUs</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TextBox 6">
            <a:extLst>
              <a:ext uri="{FF2B5EF4-FFF2-40B4-BE49-F238E27FC236}">
                <a16:creationId xmlns:a16="http://schemas.microsoft.com/office/drawing/2014/main" id="{A905CA97-8909-4727-B9FD-940845DBAFC7}"/>
              </a:ext>
            </a:extLst>
          </p:cNvPr>
          <p:cNvSpPr txBox="1"/>
          <p:nvPr/>
        </p:nvSpPr>
        <p:spPr>
          <a:xfrm flipH="1">
            <a:off x="424437" y="4218445"/>
            <a:ext cx="3939149" cy="461665"/>
          </a:xfrm>
          <a:prstGeom prst="rect">
            <a:avLst/>
          </a:prstGeom>
          <a:noFill/>
        </p:spPr>
        <p:txBody>
          <a:bodyPr wrap="square" rtlCol="0">
            <a:spAutoFit/>
          </a:bodyPr>
          <a:lstStyle/>
          <a:p>
            <a:pPr algn="ctr"/>
            <a:r>
              <a:rPr lang="en-US" sz="1200" dirty="0">
                <a:latin typeface="Titillium Web" panose="020B0604020202020204"/>
              </a:rPr>
              <a:t>Training SVMs on MCUs using Edge2Train: Comparing training set size (number of data rows) vs training time (sec)</a:t>
            </a:r>
          </a:p>
        </p:txBody>
      </p:sp>
      <p:sp>
        <p:nvSpPr>
          <p:cNvPr id="9" name="Rectangle 8">
            <a:extLst>
              <a:ext uri="{FF2B5EF4-FFF2-40B4-BE49-F238E27FC236}">
                <a16:creationId xmlns:a16="http://schemas.microsoft.com/office/drawing/2014/main" id="{13D70611-A097-436D-8224-5CE21F0EFDE7}"/>
              </a:ext>
            </a:extLst>
          </p:cNvPr>
          <p:cNvSpPr/>
          <p:nvPr/>
        </p:nvSpPr>
        <p:spPr>
          <a:xfrm>
            <a:off x="4435069" y="952440"/>
            <a:ext cx="4680520" cy="3754874"/>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The relationship between training time, training set size, and feature dimension</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ESP32 took 15.58 secs to train for Iris. 28.24 secs for 64 features MNIST digits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Metro with 48 MHz clock and no FPS took 21.39 minutes for Iris (82x times slower than ESP32)</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Training time grows swiftly with the number of training samples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Sudden peaks observed when Edge2Train consumes more time to find the optimal hyperplane</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Trough points are observed when the optimal hyperplane is found quickly</a:t>
            </a:r>
          </a:p>
        </p:txBody>
      </p:sp>
      <p:pic>
        <p:nvPicPr>
          <p:cNvPr id="3" name="Picture 2" descr="A close up of a map&#10;&#10;Description automatically generated">
            <a:extLst>
              <a:ext uri="{FF2B5EF4-FFF2-40B4-BE49-F238E27FC236}">
                <a16:creationId xmlns:a16="http://schemas.microsoft.com/office/drawing/2014/main" id="{53A850A6-75E4-47E9-8B64-BEE4BC881CDA}"/>
              </a:ext>
            </a:extLst>
          </p:cNvPr>
          <p:cNvPicPr>
            <a:picLocks noChangeAspect="1"/>
          </p:cNvPicPr>
          <p:nvPr/>
        </p:nvPicPr>
        <p:blipFill>
          <a:blip r:embed="rId4"/>
          <a:stretch>
            <a:fillRect/>
          </a:stretch>
        </p:blipFill>
        <p:spPr>
          <a:xfrm>
            <a:off x="0" y="1555617"/>
            <a:ext cx="4788024" cy="2635443"/>
          </a:xfrm>
          <a:prstGeom prst="rect">
            <a:avLst/>
          </a:prstGeom>
        </p:spPr>
      </p:pic>
      <p:sp>
        <p:nvSpPr>
          <p:cNvPr id="6" name="Rectangle 5">
            <a:extLst>
              <a:ext uri="{FF2B5EF4-FFF2-40B4-BE49-F238E27FC236}">
                <a16:creationId xmlns:a16="http://schemas.microsoft.com/office/drawing/2014/main" id="{432723D3-D4FB-4105-A0E7-040180881D83}"/>
              </a:ext>
            </a:extLst>
          </p:cNvPr>
          <p:cNvSpPr/>
          <p:nvPr/>
        </p:nvSpPr>
        <p:spPr>
          <a:xfrm>
            <a:off x="395536" y="1995686"/>
            <a:ext cx="1472621" cy="276999"/>
          </a:xfrm>
          <a:prstGeom prst="rect">
            <a:avLst/>
          </a:prstGeom>
        </p:spPr>
        <p:txBody>
          <a:bodyPr wrap="square">
            <a:spAutoFit/>
          </a:bodyPr>
          <a:lstStyle/>
          <a:p>
            <a:r>
              <a:rPr lang="en-US" sz="1200" dirty="0">
                <a:latin typeface="Titillium Web" panose="020B0604020202020204"/>
                <a:ea typeface="Open Sans" panose="020B0606030504020204" pitchFamily="34" charset="0"/>
                <a:cs typeface="Helvetica" panose="020B0604020202020204" pitchFamily="34" charset="0"/>
              </a:rPr>
              <a:t>MCU boards 1, 3, 4</a:t>
            </a:r>
          </a:p>
        </p:txBody>
      </p:sp>
      <p:sp>
        <p:nvSpPr>
          <p:cNvPr id="8" name="Rectangle 7">
            <a:extLst>
              <a:ext uri="{FF2B5EF4-FFF2-40B4-BE49-F238E27FC236}">
                <a16:creationId xmlns:a16="http://schemas.microsoft.com/office/drawing/2014/main" id="{55C47711-2B71-4477-96C8-F4344968EF6A}"/>
              </a:ext>
            </a:extLst>
          </p:cNvPr>
          <p:cNvSpPr/>
          <p:nvPr/>
        </p:nvSpPr>
        <p:spPr>
          <a:xfrm>
            <a:off x="2788180" y="1995686"/>
            <a:ext cx="1472621" cy="461665"/>
          </a:xfrm>
          <a:prstGeom prst="rect">
            <a:avLst/>
          </a:prstGeom>
        </p:spPr>
        <p:txBody>
          <a:bodyPr wrap="square">
            <a:spAutoFit/>
          </a:bodyPr>
          <a:lstStyle/>
          <a:p>
            <a:r>
              <a:rPr lang="en-US" sz="1200" dirty="0">
                <a:latin typeface="Titillium Web" panose="020B0604020202020204"/>
                <a:ea typeface="Open Sans" panose="020B0606030504020204" pitchFamily="34" charset="0"/>
                <a:cs typeface="Helvetica" panose="020B0604020202020204" pitchFamily="34" charset="0"/>
              </a:rPr>
              <a:t>MCU boards 2, 5</a:t>
            </a:r>
          </a:p>
          <a:p>
            <a:r>
              <a:rPr lang="en-US" sz="1200" dirty="0">
                <a:latin typeface="Titillium Web" panose="020B0604020202020204"/>
                <a:ea typeface="Open Sans" panose="020B0606030504020204" pitchFamily="34" charset="0"/>
                <a:cs typeface="Helvetica" panose="020B0604020202020204" pitchFamily="34" charset="0"/>
              </a:rPr>
              <a:t>(Overflow for Digits)</a:t>
            </a:r>
          </a:p>
        </p:txBody>
      </p:sp>
    </p:spTree>
    <p:custDataLst>
      <p:tags r:id="rId1"/>
    </p:custDataLst>
    <p:extLst>
      <p:ext uri="{BB962C8B-B14F-4D97-AF65-F5344CB8AC3E}">
        <p14:creationId xmlns:p14="http://schemas.microsoft.com/office/powerpoint/2010/main" val="1762445933"/>
      </p:ext>
    </p:extLst>
  </p:cSld>
  <p:clrMapOvr>
    <a:masterClrMapping/>
  </p:clrMapOvr>
  <mc:AlternateContent xmlns:mc="http://schemas.openxmlformats.org/markup-compatibility/2006" xmlns:p14="http://schemas.microsoft.com/office/powerpoint/2010/main">
    <mc:Choice Requires="p14">
      <p:transition spd="slow" p14:dur="2000" advTm="60838"/>
    </mc:Choice>
    <mc:Fallback xmlns="">
      <p:transition xmlns:p14="http://schemas.microsoft.com/office/powerpoint/2010/main" spd="slow" advTm="608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Introduction</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251520" y="2951517"/>
            <a:ext cx="8784976" cy="1815882"/>
          </a:xfrm>
          <a:prstGeom prst="rect">
            <a:avLst/>
          </a:prstGeom>
        </p:spPr>
        <p:txBody>
          <a:bodyPr wrap="square">
            <a:spAutoFit/>
          </a:bodyPr>
          <a:lstStyle/>
          <a:p>
            <a:r>
              <a:rPr lang="en-US" sz="1400" dirty="0">
                <a:latin typeface="Titillium Web" panose="020B0604020202020204"/>
                <a:ea typeface="Open Sans" panose="020B0606030504020204" pitchFamily="34" charset="0"/>
                <a:cs typeface="Helvetica" panose="020B0604020202020204" pitchFamily="34" charset="0"/>
              </a:rPr>
              <a:t>For high inference accuracy, edge devices log unseen data in the cloud via the internet. Using this logged data, the initial model is re-trained and then sent as an over-the-air (OTA) update. In such online approaches, </a:t>
            </a:r>
          </a:p>
          <a:p>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The cost of edge devices increases due to wireless module addition, while also increasing the cyber-security risks and power consumption</a:t>
            </a:r>
          </a:p>
          <a:p>
            <a:pPr lvl="1"/>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Such online devices are not self-contained ubiquitous systems since they depend on the cloud services for inference and re-training</a:t>
            </a:r>
          </a:p>
        </p:txBody>
      </p:sp>
      <p:sp>
        <p:nvSpPr>
          <p:cNvPr id="40" name="TextBox 39">
            <a:extLst>
              <a:ext uri="{FF2B5EF4-FFF2-40B4-BE49-F238E27FC236}">
                <a16:creationId xmlns:a16="http://schemas.microsoft.com/office/drawing/2014/main" id="{1E5E5311-5D7A-41F5-B61F-37986F7007AF}"/>
              </a:ext>
            </a:extLst>
          </p:cNvPr>
          <p:cNvSpPr txBox="1"/>
          <p:nvPr/>
        </p:nvSpPr>
        <p:spPr>
          <a:xfrm flipH="1">
            <a:off x="1115616" y="2565857"/>
            <a:ext cx="6912768" cy="276999"/>
          </a:xfrm>
          <a:prstGeom prst="rect">
            <a:avLst/>
          </a:prstGeom>
          <a:noFill/>
        </p:spPr>
        <p:txBody>
          <a:bodyPr wrap="square" rtlCol="0">
            <a:spAutoFit/>
          </a:bodyPr>
          <a:lstStyle/>
          <a:p>
            <a:pPr algn="ctr"/>
            <a:r>
              <a:rPr lang="en-US" sz="1200" dirty="0">
                <a:latin typeface="Titillium Web" panose="020B0604020202020204"/>
              </a:rPr>
              <a:t>A typical IoT scenario: Edge devices (Endpoints) depends on cloud for inference and model updates</a:t>
            </a:r>
          </a:p>
        </p:txBody>
      </p:sp>
      <p:pic>
        <p:nvPicPr>
          <p:cNvPr id="10" name="Picture 9" descr="AWS IoT Update - re:Invent Comes to London 2.0">
            <a:extLst>
              <a:ext uri="{FF2B5EF4-FFF2-40B4-BE49-F238E27FC236}">
                <a16:creationId xmlns:a16="http://schemas.microsoft.com/office/drawing/2014/main" id="{F9E828A0-5A53-4F3C-A2C0-26A2D13D6C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25" t="25046" r="5205" b="20454"/>
          <a:stretch/>
        </p:blipFill>
        <p:spPr bwMode="auto">
          <a:xfrm>
            <a:off x="2140656" y="779201"/>
            <a:ext cx="4862688" cy="1677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5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C54C5E-7FF7-4A82-8CFF-34B0C848920D}"/>
              </a:ext>
            </a:extLst>
          </p:cNvPr>
          <p:cNvSpPr txBox="1">
            <a:spLocks/>
          </p:cNvSpPr>
          <p:nvPr/>
        </p:nvSpPr>
        <p:spPr>
          <a:xfrm>
            <a:off x="179512" y="109267"/>
            <a:ext cx="6984776" cy="51826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Results: Train Time Comparison</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56D46753-B3D9-417D-BF5E-FC535BA9D3F3}"/>
              </a:ext>
            </a:extLst>
          </p:cNvPr>
          <p:cNvSpPr txBox="1"/>
          <p:nvPr/>
        </p:nvSpPr>
        <p:spPr>
          <a:xfrm flipH="1">
            <a:off x="175650" y="4015976"/>
            <a:ext cx="3480418" cy="461665"/>
          </a:xfrm>
          <a:prstGeom prst="rect">
            <a:avLst/>
          </a:prstGeom>
          <a:noFill/>
        </p:spPr>
        <p:txBody>
          <a:bodyPr wrap="square" rtlCol="0">
            <a:spAutoFit/>
          </a:bodyPr>
          <a:lstStyle/>
          <a:p>
            <a:pPr algn="ctr"/>
            <a:r>
              <a:rPr lang="en-US" sz="1200" dirty="0">
                <a:latin typeface="Titillium Web" panose="020B0604020202020204"/>
              </a:rPr>
              <a:t>Comparing training time on MCUs (uses Edge2Train) vs CPUs (uses Python scikit-learn)</a:t>
            </a:r>
          </a:p>
        </p:txBody>
      </p:sp>
      <p:sp>
        <p:nvSpPr>
          <p:cNvPr id="7" name="Rectangle 6">
            <a:extLst>
              <a:ext uri="{FF2B5EF4-FFF2-40B4-BE49-F238E27FC236}">
                <a16:creationId xmlns:a16="http://schemas.microsoft.com/office/drawing/2014/main" id="{FFEE7252-FA87-485E-89D6-DA7A22CA54FE}"/>
              </a:ext>
            </a:extLst>
          </p:cNvPr>
          <p:cNvSpPr/>
          <p:nvPr/>
        </p:nvSpPr>
        <p:spPr>
          <a:xfrm>
            <a:off x="3815408" y="1132338"/>
            <a:ext cx="5328592" cy="3539430"/>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The chosen CPUs have 1000x better specifications over MCUs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train time for all 5 MCUs and 2 CPUs are shown</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CPU1 and MCU4 is fastest in their respective classes</a:t>
            </a:r>
          </a:p>
          <a:p>
            <a:pPr marL="285750" indent="-285750">
              <a:buFont typeface="Wingdings" panose="05000000000000000000" pitchFamily="2" charset="2"/>
              <a:buChar char="§"/>
            </a:pPr>
            <a:endParaRPr lang="en-US" sz="1400" b="1"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CPU1 vs MCU4: </a:t>
            </a:r>
            <a:r>
              <a:rPr lang="en-US" sz="1400" dirty="0">
                <a:latin typeface="Titillium Web" panose="020B0604020202020204"/>
                <a:ea typeface="Open Sans" panose="020B0606030504020204" pitchFamily="34" charset="0"/>
                <a:cs typeface="Helvetica" panose="020B0604020202020204" pitchFamily="34" charset="0"/>
              </a:rPr>
              <a:t>CPU1 is only 7.57 sec faster than MCU4 for Iris and 7.45 sec for MNIST digits datasets</a:t>
            </a:r>
          </a:p>
          <a:p>
            <a:pPr lvl="1"/>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Although CPUs are faster, they cannot be used as edge devices due to their cost (CPU1 is 200x more costly than MCU4), form factor (5x more area), and energy consumption (7x times) </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Since billions of edge devices are MCU-based, it is feasible to train even at lesser speeds. </a:t>
            </a:r>
            <a:r>
              <a:rPr lang="en-US" sz="1400" dirty="0"/>
              <a:t>Models can rather be trained on the edge using our framework</a:t>
            </a:r>
            <a:endParaRPr lang="en-US" sz="1400" dirty="0">
              <a:latin typeface="Titillium Web" panose="020B0604020202020204"/>
              <a:ea typeface="Open Sans" panose="020B0606030504020204" pitchFamily="34" charset="0"/>
              <a:cs typeface="Helvetica" panose="020B0604020202020204" pitchFamily="34" charset="0"/>
            </a:endParaRPr>
          </a:p>
        </p:txBody>
      </p:sp>
      <p:pic>
        <p:nvPicPr>
          <p:cNvPr id="11" name="Picture 10" descr="A screenshot of a cell phone&#10;&#10;Description automatically generated">
            <a:extLst>
              <a:ext uri="{FF2B5EF4-FFF2-40B4-BE49-F238E27FC236}">
                <a16:creationId xmlns:a16="http://schemas.microsoft.com/office/drawing/2014/main" id="{EA9FE4AB-7671-4DD3-A42C-5F8F3E48131F}"/>
              </a:ext>
            </a:extLst>
          </p:cNvPr>
          <p:cNvPicPr>
            <a:picLocks noChangeAspect="1"/>
          </p:cNvPicPr>
          <p:nvPr/>
        </p:nvPicPr>
        <p:blipFill rotWithShape="1">
          <a:blip r:embed="rId4"/>
          <a:srcRect r="50407"/>
          <a:stretch/>
        </p:blipFill>
        <p:spPr>
          <a:xfrm>
            <a:off x="18913" y="1154052"/>
            <a:ext cx="3480418" cy="2835395"/>
          </a:xfrm>
          <a:prstGeom prst="rect">
            <a:avLst/>
          </a:prstGeom>
        </p:spPr>
      </p:pic>
      <p:sp>
        <p:nvSpPr>
          <p:cNvPr id="8" name="Rectangle 7">
            <a:extLst>
              <a:ext uri="{FF2B5EF4-FFF2-40B4-BE49-F238E27FC236}">
                <a16:creationId xmlns:a16="http://schemas.microsoft.com/office/drawing/2014/main" id="{D3A65F13-2116-4C08-B237-99FF2478A4D6}"/>
              </a:ext>
            </a:extLst>
          </p:cNvPr>
          <p:cNvSpPr/>
          <p:nvPr/>
        </p:nvSpPr>
        <p:spPr>
          <a:xfrm rot="16200000">
            <a:off x="2429874" y="2618352"/>
            <a:ext cx="1800199" cy="215444"/>
          </a:xfrm>
          <a:prstGeom prst="rect">
            <a:avLst/>
          </a:prstGeom>
        </p:spPr>
        <p:txBody>
          <a:bodyPr wrap="square">
            <a:spAutoFit/>
          </a:bodyPr>
          <a:lstStyle/>
          <a:p>
            <a:r>
              <a:rPr lang="en-US" sz="800" dirty="0">
                <a:solidFill>
                  <a:srgbClr val="FF7F0E"/>
                </a:solidFill>
                <a:latin typeface="Titillium Web" panose="020B0604020202020204"/>
                <a:ea typeface="Open Sans" panose="020B0606030504020204" pitchFamily="34" charset="0"/>
                <a:cs typeface="Helvetica" panose="020B0604020202020204" pitchFamily="34" charset="0"/>
              </a:rPr>
              <a:t>Memory Overflow for Digits on MCU 5</a:t>
            </a:r>
          </a:p>
        </p:txBody>
      </p:sp>
      <p:sp>
        <p:nvSpPr>
          <p:cNvPr id="9" name="Rectangle 8">
            <a:extLst>
              <a:ext uri="{FF2B5EF4-FFF2-40B4-BE49-F238E27FC236}">
                <a16:creationId xmlns:a16="http://schemas.microsoft.com/office/drawing/2014/main" id="{A4816165-FE20-4556-B075-900E23BE95E5}"/>
              </a:ext>
            </a:extLst>
          </p:cNvPr>
          <p:cNvSpPr/>
          <p:nvPr/>
        </p:nvSpPr>
        <p:spPr>
          <a:xfrm rot="16200000">
            <a:off x="1187335" y="2616956"/>
            <a:ext cx="1800199" cy="215444"/>
          </a:xfrm>
          <a:prstGeom prst="rect">
            <a:avLst/>
          </a:prstGeom>
        </p:spPr>
        <p:txBody>
          <a:bodyPr wrap="square">
            <a:spAutoFit/>
          </a:bodyPr>
          <a:lstStyle/>
          <a:p>
            <a:r>
              <a:rPr lang="en-US" sz="800" dirty="0">
                <a:solidFill>
                  <a:srgbClr val="FF7F0E"/>
                </a:solidFill>
                <a:latin typeface="Titillium Web" panose="020B0604020202020204"/>
                <a:ea typeface="Open Sans" panose="020B0606030504020204" pitchFamily="34" charset="0"/>
                <a:cs typeface="Helvetica" panose="020B0604020202020204" pitchFamily="34" charset="0"/>
              </a:rPr>
              <a:t>Memory Overflow for Digits on MCU 2</a:t>
            </a:r>
          </a:p>
        </p:txBody>
      </p:sp>
    </p:spTree>
    <p:custDataLst>
      <p:tags r:id="rId1"/>
    </p:custDataLst>
    <p:extLst>
      <p:ext uri="{BB962C8B-B14F-4D97-AF65-F5344CB8AC3E}">
        <p14:creationId xmlns:p14="http://schemas.microsoft.com/office/powerpoint/2010/main" val="1042424719"/>
      </p:ext>
    </p:extLst>
  </p:cSld>
  <p:clrMapOvr>
    <a:masterClrMapping/>
  </p:clrMapOvr>
  <mc:AlternateContent xmlns:mc="http://schemas.openxmlformats.org/markup-compatibility/2006" xmlns:p14="http://schemas.microsoft.com/office/powerpoint/2010/main">
    <mc:Choice Requires="p14">
      <p:transition spd="slow" p14:dur="2000" advTm="60838"/>
    </mc:Choice>
    <mc:Fallback xmlns="">
      <p:transition xmlns:p14="http://schemas.microsoft.com/office/powerpoint/2010/main" spd="slow" advTm="608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C54C5E-7FF7-4A82-8CFF-34B0C848920D}"/>
              </a:ext>
            </a:extLst>
          </p:cNvPr>
          <p:cNvSpPr txBox="1">
            <a:spLocks/>
          </p:cNvSpPr>
          <p:nvPr/>
        </p:nvSpPr>
        <p:spPr>
          <a:xfrm>
            <a:off x="179512" y="109267"/>
            <a:ext cx="6984776" cy="51826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Results: Infer Time Comparison</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FFEE7252-FA87-485E-89D6-DA7A22CA54FE}"/>
              </a:ext>
            </a:extLst>
          </p:cNvPr>
          <p:cNvSpPr/>
          <p:nvPr/>
        </p:nvSpPr>
        <p:spPr>
          <a:xfrm>
            <a:off x="3419872" y="1154052"/>
            <a:ext cx="5400600" cy="3108543"/>
          </a:xfrm>
          <a:prstGeom prst="rect">
            <a:avLst/>
          </a:prstGeom>
        </p:spPr>
        <p:txBody>
          <a:bodyPr wrap="square">
            <a:spAutoFit/>
          </a:bodyPr>
          <a:lstStyle/>
          <a:p>
            <a:pPr marL="742950" lvl="1"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Performing inference on MCUs using the MCUs trained SVMs</a:t>
            </a:r>
          </a:p>
          <a:p>
            <a:pPr marL="742950" lvl="1"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1200150" lvl="2"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fastest MCU3 could infer in 0.0036 </a:t>
            </a:r>
            <a:r>
              <a:rPr lang="en-US" sz="1400" dirty="0" err="1">
                <a:latin typeface="Titillium Web" panose="020B0604020202020204"/>
                <a:ea typeface="Open Sans" panose="020B0606030504020204" pitchFamily="34" charset="0"/>
                <a:cs typeface="Helvetica" panose="020B0604020202020204" pitchFamily="34" charset="0"/>
              </a:rPr>
              <a:t>ms</a:t>
            </a:r>
            <a:r>
              <a:rPr lang="en-US" sz="1400" dirty="0">
                <a:latin typeface="Titillium Web" panose="020B0604020202020204"/>
                <a:ea typeface="Open Sans" panose="020B0606030504020204" pitchFamily="34" charset="0"/>
                <a:cs typeface="Helvetica" panose="020B0604020202020204" pitchFamily="34" charset="0"/>
              </a:rPr>
              <a:t> for Iris and 0.1 </a:t>
            </a:r>
            <a:r>
              <a:rPr lang="en-US" sz="1400" dirty="0" err="1">
                <a:latin typeface="Titillium Web" panose="020B0604020202020204"/>
                <a:ea typeface="Open Sans" panose="020B0606030504020204" pitchFamily="34" charset="0"/>
                <a:cs typeface="Helvetica" panose="020B0604020202020204" pitchFamily="34" charset="0"/>
              </a:rPr>
              <a:t>ms</a:t>
            </a:r>
            <a:r>
              <a:rPr lang="en-US" sz="1400" dirty="0">
                <a:latin typeface="Titillium Web" panose="020B0604020202020204"/>
                <a:ea typeface="Open Sans" panose="020B0606030504020204" pitchFamily="34" charset="0"/>
                <a:cs typeface="Helvetica" panose="020B0604020202020204" pitchFamily="34" charset="0"/>
              </a:rPr>
              <a:t> for Digits datasets</a:t>
            </a:r>
          </a:p>
          <a:p>
            <a:pPr marL="1200150" lvl="2"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1200150" lvl="2"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fastest CPU2 performed the same tasks in  0.004 </a:t>
            </a:r>
            <a:r>
              <a:rPr lang="en-US" sz="1400" dirty="0" err="1">
                <a:latin typeface="Titillium Web" panose="020B0604020202020204"/>
                <a:ea typeface="Open Sans" panose="020B0606030504020204" pitchFamily="34" charset="0"/>
                <a:cs typeface="Helvetica" panose="020B0604020202020204" pitchFamily="34" charset="0"/>
              </a:rPr>
              <a:t>ms</a:t>
            </a:r>
            <a:r>
              <a:rPr lang="en-US" sz="1400" dirty="0">
                <a:latin typeface="Titillium Web" panose="020B0604020202020204"/>
                <a:ea typeface="Open Sans" panose="020B0606030504020204" pitchFamily="34" charset="0"/>
                <a:cs typeface="Helvetica" panose="020B0604020202020204" pitchFamily="34" charset="0"/>
              </a:rPr>
              <a:t> and 0.341 </a:t>
            </a:r>
            <a:r>
              <a:rPr lang="en-US" sz="1400" dirty="0" err="1">
                <a:latin typeface="Titillium Web" panose="020B0604020202020204"/>
                <a:ea typeface="Open Sans" panose="020B0606030504020204" pitchFamily="34" charset="0"/>
                <a:cs typeface="Helvetica" panose="020B0604020202020204" pitchFamily="34" charset="0"/>
              </a:rPr>
              <a:t>ms</a:t>
            </a: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1200150" lvl="2"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MCU 3, 4 vs CPUs:</a:t>
            </a:r>
            <a:r>
              <a:rPr lang="en-US" sz="1400" dirty="0">
                <a:latin typeface="Titillium Web" panose="020B0604020202020204"/>
                <a:ea typeface="Open Sans" panose="020B0606030504020204" pitchFamily="34" charset="0"/>
                <a:cs typeface="Helvetica" panose="020B0604020202020204" pitchFamily="34" charset="0"/>
              </a:rPr>
              <a:t> MCUs 3, 4 that used our Edge2Train performed unit inference for the digits data (64 features) 3.5x times faster than CPUs</a:t>
            </a:r>
          </a:p>
          <a:p>
            <a:pPr lvl="1"/>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Inference time on MCUs is higher than state-of-the-art methods as we are executing full SVMs on MCUs</a:t>
            </a:r>
          </a:p>
        </p:txBody>
      </p:sp>
      <p:sp>
        <p:nvSpPr>
          <p:cNvPr id="8" name="TextBox 7">
            <a:extLst>
              <a:ext uri="{FF2B5EF4-FFF2-40B4-BE49-F238E27FC236}">
                <a16:creationId xmlns:a16="http://schemas.microsoft.com/office/drawing/2014/main" id="{1ECF4E8C-15A8-4EFD-9B60-C21D83970EB7}"/>
              </a:ext>
            </a:extLst>
          </p:cNvPr>
          <p:cNvSpPr txBox="1"/>
          <p:nvPr/>
        </p:nvSpPr>
        <p:spPr>
          <a:xfrm flipH="1">
            <a:off x="175650" y="4015976"/>
            <a:ext cx="3480418" cy="461665"/>
          </a:xfrm>
          <a:prstGeom prst="rect">
            <a:avLst/>
          </a:prstGeom>
          <a:noFill/>
        </p:spPr>
        <p:txBody>
          <a:bodyPr wrap="square" rtlCol="0">
            <a:spAutoFit/>
          </a:bodyPr>
          <a:lstStyle/>
          <a:p>
            <a:pPr algn="ctr"/>
            <a:r>
              <a:rPr lang="en-US" sz="1200" dirty="0">
                <a:latin typeface="Titillium Web" panose="020B0604020202020204"/>
              </a:rPr>
              <a:t>Comparing inference time on MCUs (uses Edge2Train) vs CPUs (uses Python scikit-learn)</a:t>
            </a:r>
          </a:p>
        </p:txBody>
      </p:sp>
      <p:pic>
        <p:nvPicPr>
          <p:cNvPr id="10" name="Picture 9" descr="A screenshot of a cell phone&#10;&#10;Description automatically generated">
            <a:extLst>
              <a:ext uri="{FF2B5EF4-FFF2-40B4-BE49-F238E27FC236}">
                <a16:creationId xmlns:a16="http://schemas.microsoft.com/office/drawing/2014/main" id="{CDCDA8F3-5E0D-40A6-8C32-9944F1473946}"/>
              </a:ext>
            </a:extLst>
          </p:cNvPr>
          <p:cNvPicPr>
            <a:picLocks noChangeAspect="1"/>
          </p:cNvPicPr>
          <p:nvPr/>
        </p:nvPicPr>
        <p:blipFill rotWithShape="1">
          <a:blip r:embed="rId4"/>
          <a:srcRect l="50407"/>
          <a:stretch/>
        </p:blipFill>
        <p:spPr>
          <a:xfrm>
            <a:off x="84552" y="1154052"/>
            <a:ext cx="3480418" cy="2835395"/>
          </a:xfrm>
          <a:prstGeom prst="rect">
            <a:avLst/>
          </a:prstGeom>
        </p:spPr>
      </p:pic>
      <p:sp>
        <p:nvSpPr>
          <p:cNvPr id="9" name="Rectangle 8">
            <a:extLst>
              <a:ext uri="{FF2B5EF4-FFF2-40B4-BE49-F238E27FC236}">
                <a16:creationId xmlns:a16="http://schemas.microsoft.com/office/drawing/2014/main" id="{11C943BB-F3BB-4616-B0C4-A252A204D337}"/>
              </a:ext>
            </a:extLst>
          </p:cNvPr>
          <p:cNvSpPr/>
          <p:nvPr/>
        </p:nvSpPr>
        <p:spPr>
          <a:xfrm rot="16200000">
            <a:off x="2429874" y="2618352"/>
            <a:ext cx="1800199" cy="215444"/>
          </a:xfrm>
          <a:prstGeom prst="rect">
            <a:avLst/>
          </a:prstGeom>
        </p:spPr>
        <p:txBody>
          <a:bodyPr wrap="square">
            <a:spAutoFit/>
          </a:bodyPr>
          <a:lstStyle/>
          <a:p>
            <a:r>
              <a:rPr lang="en-US" sz="800" dirty="0">
                <a:solidFill>
                  <a:srgbClr val="FF7F0E"/>
                </a:solidFill>
                <a:latin typeface="Titillium Web" panose="020B0604020202020204"/>
                <a:ea typeface="Open Sans" panose="020B0606030504020204" pitchFamily="34" charset="0"/>
                <a:cs typeface="Helvetica" panose="020B0604020202020204" pitchFamily="34" charset="0"/>
              </a:rPr>
              <a:t>Memory Overflow for Digits on MCU 5</a:t>
            </a:r>
          </a:p>
        </p:txBody>
      </p:sp>
      <p:sp>
        <p:nvSpPr>
          <p:cNvPr id="11" name="Rectangle 10">
            <a:extLst>
              <a:ext uri="{FF2B5EF4-FFF2-40B4-BE49-F238E27FC236}">
                <a16:creationId xmlns:a16="http://schemas.microsoft.com/office/drawing/2014/main" id="{A9E0BAEB-19FA-4039-B7F1-4B46EE0E9411}"/>
              </a:ext>
            </a:extLst>
          </p:cNvPr>
          <p:cNvSpPr/>
          <p:nvPr/>
        </p:nvSpPr>
        <p:spPr>
          <a:xfrm rot="16200000">
            <a:off x="1187335" y="2616956"/>
            <a:ext cx="1800199" cy="215444"/>
          </a:xfrm>
          <a:prstGeom prst="rect">
            <a:avLst/>
          </a:prstGeom>
        </p:spPr>
        <p:txBody>
          <a:bodyPr wrap="square">
            <a:spAutoFit/>
          </a:bodyPr>
          <a:lstStyle/>
          <a:p>
            <a:r>
              <a:rPr lang="en-US" sz="800" dirty="0">
                <a:solidFill>
                  <a:srgbClr val="FF7F0E"/>
                </a:solidFill>
                <a:latin typeface="Titillium Web" panose="020B0604020202020204"/>
                <a:ea typeface="Open Sans" panose="020B0606030504020204" pitchFamily="34" charset="0"/>
                <a:cs typeface="Helvetica" panose="020B0604020202020204" pitchFamily="34" charset="0"/>
              </a:rPr>
              <a:t>Memory Overflow for Digits on MCU 2</a:t>
            </a:r>
          </a:p>
        </p:txBody>
      </p:sp>
    </p:spTree>
    <p:custDataLst>
      <p:tags r:id="rId1"/>
    </p:custDataLst>
    <p:extLst>
      <p:ext uri="{BB962C8B-B14F-4D97-AF65-F5344CB8AC3E}">
        <p14:creationId xmlns:p14="http://schemas.microsoft.com/office/powerpoint/2010/main" val="223040010"/>
      </p:ext>
    </p:extLst>
  </p:cSld>
  <p:clrMapOvr>
    <a:masterClrMapping/>
  </p:clrMapOvr>
  <mc:AlternateContent xmlns:mc="http://schemas.openxmlformats.org/markup-compatibility/2006" xmlns:p14="http://schemas.microsoft.com/office/powerpoint/2010/main">
    <mc:Choice Requires="p14">
      <p:transition spd="slow" p14:dur="2000" advTm="60838"/>
    </mc:Choice>
    <mc:Fallback xmlns="">
      <p:transition xmlns:p14="http://schemas.microsoft.com/office/powerpoint/2010/main" spd="slow" advTm="608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C54C5E-7FF7-4A82-8CFF-34B0C848920D}"/>
              </a:ext>
            </a:extLst>
          </p:cNvPr>
          <p:cNvSpPr txBox="1">
            <a:spLocks/>
          </p:cNvSpPr>
          <p:nvPr/>
        </p:nvSpPr>
        <p:spPr>
          <a:xfrm>
            <a:off x="179512" y="109267"/>
            <a:ext cx="6768752" cy="51826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Results: Energy Efficiency</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56D46753-B3D9-417D-BF5E-FC535BA9D3F3}"/>
              </a:ext>
            </a:extLst>
          </p:cNvPr>
          <p:cNvSpPr txBox="1"/>
          <p:nvPr/>
        </p:nvSpPr>
        <p:spPr>
          <a:xfrm flipH="1">
            <a:off x="1641768" y="3008218"/>
            <a:ext cx="5872399" cy="276999"/>
          </a:xfrm>
          <a:prstGeom prst="rect">
            <a:avLst/>
          </a:prstGeom>
          <a:noFill/>
        </p:spPr>
        <p:txBody>
          <a:bodyPr wrap="square" rtlCol="0">
            <a:spAutoFit/>
          </a:bodyPr>
          <a:lstStyle/>
          <a:p>
            <a:pPr algn="ctr"/>
            <a:r>
              <a:rPr lang="en-US" sz="1200" dirty="0">
                <a:latin typeface="Titillium Web" panose="020B0604020202020204"/>
              </a:rPr>
              <a:t>Comparing energy consumed on MCUs (uses Edge2Train) vs CPUs (uses Python scikit-learn)</a:t>
            </a:r>
          </a:p>
        </p:txBody>
      </p:sp>
      <p:sp>
        <p:nvSpPr>
          <p:cNvPr id="7" name="Rectangle 6">
            <a:extLst>
              <a:ext uri="{FF2B5EF4-FFF2-40B4-BE49-F238E27FC236}">
                <a16:creationId xmlns:a16="http://schemas.microsoft.com/office/drawing/2014/main" id="{FFEE7252-FA87-485E-89D6-DA7A22CA54FE}"/>
              </a:ext>
            </a:extLst>
          </p:cNvPr>
          <p:cNvSpPr/>
          <p:nvPr/>
        </p:nvSpPr>
        <p:spPr>
          <a:xfrm>
            <a:off x="0" y="3411852"/>
            <a:ext cx="9072500" cy="1600438"/>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Energy (in Joules) consumed to train and infer is calculated by multiplying the Current (Amperes) rating of MCUs with its Potential (Volts) and task time (seconds). For CPUs, we used the </a:t>
            </a:r>
            <a:r>
              <a:rPr lang="en-US" sz="1400" i="1" dirty="0" err="1">
                <a:latin typeface="Titillium Web" panose="020B0604020202020204"/>
                <a:ea typeface="Open Sans" panose="020B0606030504020204" pitchFamily="34" charset="0"/>
                <a:cs typeface="Helvetica" panose="020B0604020202020204" pitchFamily="34" charset="0"/>
              </a:rPr>
              <a:t>htop</a:t>
            </a:r>
            <a:r>
              <a:rPr lang="en-US" sz="1400" dirty="0">
                <a:latin typeface="Titillium Web" panose="020B0604020202020204"/>
                <a:ea typeface="Open Sans" panose="020B0606030504020204" pitchFamily="34" charset="0"/>
                <a:cs typeface="Helvetica" panose="020B0604020202020204" pitchFamily="34" charset="0"/>
              </a:rPr>
              <a:t> process viewer and </a:t>
            </a:r>
            <a:r>
              <a:rPr lang="en-US" sz="1400" i="1" dirty="0" err="1">
                <a:latin typeface="Titillium Web" panose="020B0604020202020204"/>
                <a:ea typeface="Open Sans" panose="020B0606030504020204" pitchFamily="34" charset="0"/>
                <a:cs typeface="Helvetica" panose="020B0604020202020204" pitchFamily="34" charset="0"/>
              </a:rPr>
              <a:t>powerstat</a:t>
            </a:r>
            <a:r>
              <a:rPr lang="en-US" sz="1400" dirty="0">
                <a:latin typeface="Titillium Web" panose="020B0604020202020204"/>
                <a:ea typeface="Open Sans" panose="020B0606030504020204" pitchFamily="34" charset="0"/>
                <a:cs typeface="Helvetica" panose="020B0604020202020204" pitchFamily="34" charset="0"/>
              </a:rPr>
              <a:t> tool</a:t>
            </a:r>
          </a:p>
          <a:p>
            <a:pPr marL="285750"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MCUs consume 20x times less energy for the Iris and 350x times less energy for digits than CPUs to unit infer</a:t>
            </a:r>
          </a:p>
          <a:p>
            <a:pPr marL="285750"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For unit infer using 64-dimension digits CPU1 consumed 58x more energy than to inference for a 4-dimension input. Whereas MCU4 only consumed 3.4x times more energy to infer for digits data than for Iris</a:t>
            </a:r>
          </a:p>
        </p:txBody>
      </p:sp>
      <p:pic>
        <p:nvPicPr>
          <p:cNvPr id="2" name="Picture 1" descr="A screenshot of a cell phone&#10;&#10;Description automatically generated">
            <a:extLst>
              <a:ext uri="{FF2B5EF4-FFF2-40B4-BE49-F238E27FC236}">
                <a16:creationId xmlns:a16="http://schemas.microsoft.com/office/drawing/2014/main" id="{6FA8C700-E1D6-4AA4-9F6C-B8E8B7955D79}"/>
              </a:ext>
            </a:extLst>
          </p:cNvPr>
          <p:cNvPicPr>
            <a:picLocks noChangeAspect="1"/>
          </p:cNvPicPr>
          <p:nvPr/>
        </p:nvPicPr>
        <p:blipFill>
          <a:blip r:embed="rId4"/>
          <a:stretch>
            <a:fillRect/>
          </a:stretch>
        </p:blipFill>
        <p:spPr>
          <a:xfrm>
            <a:off x="1635799" y="708197"/>
            <a:ext cx="5872400" cy="2357858"/>
          </a:xfrm>
          <a:prstGeom prst="rect">
            <a:avLst/>
          </a:prstGeom>
        </p:spPr>
      </p:pic>
      <p:sp>
        <p:nvSpPr>
          <p:cNvPr id="8" name="Rectangle 7">
            <a:extLst>
              <a:ext uri="{FF2B5EF4-FFF2-40B4-BE49-F238E27FC236}">
                <a16:creationId xmlns:a16="http://schemas.microsoft.com/office/drawing/2014/main" id="{55F30339-9300-4535-B9D1-F3B749422512}"/>
              </a:ext>
            </a:extLst>
          </p:cNvPr>
          <p:cNvSpPr/>
          <p:nvPr/>
        </p:nvSpPr>
        <p:spPr>
          <a:xfrm rot="16200000">
            <a:off x="3535935" y="1791631"/>
            <a:ext cx="1800199" cy="200055"/>
          </a:xfrm>
          <a:prstGeom prst="rect">
            <a:avLst/>
          </a:prstGeom>
        </p:spPr>
        <p:txBody>
          <a:bodyPr wrap="square">
            <a:spAutoFit/>
          </a:bodyPr>
          <a:lstStyle/>
          <a:p>
            <a:r>
              <a:rPr lang="en-US" sz="700" dirty="0">
                <a:solidFill>
                  <a:srgbClr val="FF7F0E"/>
                </a:solidFill>
                <a:latin typeface="Titillium Web" panose="020B0604020202020204"/>
                <a:ea typeface="Open Sans" panose="020B0606030504020204" pitchFamily="34" charset="0"/>
                <a:cs typeface="Helvetica" panose="020B0604020202020204" pitchFamily="34" charset="0"/>
              </a:rPr>
              <a:t>Memory Overflow for Digits on MCU 5</a:t>
            </a:r>
          </a:p>
        </p:txBody>
      </p:sp>
      <p:sp>
        <p:nvSpPr>
          <p:cNvPr id="9" name="Rectangle 8">
            <a:extLst>
              <a:ext uri="{FF2B5EF4-FFF2-40B4-BE49-F238E27FC236}">
                <a16:creationId xmlns:a16="http://schemas.microsoft.com/office/drawing/2014/main" id="{C3E9B959-2EB3-4201-A6A5-7FF62B472940}"/>
              </a:ext>
            </a:extLst>
          </p:cNvPr>
          <p:cNvSpPr/>
          <p:nvPr/>
        </p:nvSpPr>
        <p:spPr>
          <a:xfrm rot="16200000">
            <a:off x="2516498" y="1790235"/>
            <a:ext cx="1800199" cy="200055"/>
          </a:xfrm>
          <a:prstGeom prst="rect">
            <a:avLst/>
          </a:prstGeom>
        </p:spPr>
        <p:txBody>
          <a:bodyPr wrap="square">
            <a:spAutoFit/>
          </a:bodyPr>
          <a:lstStyle/>
          <a:p>
            <a:r>
              <a:rPr lang="en-US" sz="700" dirty="0">
                <a:solidFill>
                  <a:srgbClr val="FF7F0E"/>
                </a:solidFill>
                <a:latin typeface="Titillium Web" panose="020B0604020202020204"/>
                <a:ea typeface="Open Sans" panose="020B0606030504020204" pitchFamily="34" charset="0"/>
                <a:cs typeface="Helvetica" panose="020B0604020202020204" pitchFamily="34" charset="0"/>
              </a:rPr>
              <a:t>Memory Overflow for Digits on MCU 2</a:t>
            </a:r>
          </a:p>
        </p:txBody>
      </p:sp>
      <p:sp>
        <p:nvSpPr>
          <p:cNvPr id="10" name="Rectangle 9">
            <a:extLst>
              <a:ext uri="{FF2B5EF4-FFF2-40B4-BE49-F238E27FC236}">
                <a16:creationId xmlns:a16="http://schemas.microsoft.com/office/drawing/2014/main" id="{F8E89400-0833-4B6C-BBD9-0AE2DFACECC1}"/>
              </a:ext>
            </a:extLst>
          </p:cNvPr>
          <p:cNvSpPr/>
          <p:nvPr/>
        </p:nvSpPr>
        <p:spPr>
          <a:xfrm rot="16200000">
            <a:off x="6441873" y="1790235"/>
            <a:ext cx="1800199" cy="200055"/>
          </a:xfrm>
          <a:prstGeom prst="rect">
            <a:avLst/>
          </a:prstGeom>
        </p:spPr>
        <p:txBody>
          <a:bodyPr wrap="square">
            <a:spAutoFit/>
          </a:bodyPr>
          <a:lstStyle/>
          <a:p>
            <a:r>
              <a:rPr lang="en-US" sz="700" dirty="0">
                <a:solidFill>
                  <a:srgbClr val="FF7F0E"/>
                </a:solidFill>
                <a:latin typeface="Titillium Web" panose="020B0604020202020204"/>
                <a:ea typeface="Open Sans" panose="020B0606030504020204" pitchFamily="34" charset="0"/>
                <a:cs typeface="Helvetica" panose="020B0604020202020204" pitchFamily="34" charset="0"/>
              </a:rPr>
              <a:t>Memory Overflow for Digits on MCU 5</a:t>
            </a:r>
          </a:p>
        </p:txBody>
      </p:sp>
      <p:sp>
        <p:nvSpPr>
          <p:cNvPr id="11" name="Rectangle 10">
            <a:extLst>
              <a:ext uri="{FF2B5EF4-FFF2-40B4-BE49-F238E27FC236}">
                <a16:creationId xmlns:a16="http://schemas.microsoft.com/office/drawing/2014/main" id="{4BD7B7AC-7235-4C5A-BA34-39C5FE336CD4}"/>
              </a:ext>
            </a:extLst>
          </p:cNvPr>
          <p:cNvSpPr/>
          <p:nvPr/>
        </p:nvSpPr>
        <p:spPr>
          <a:xfrm rot="16200000">
            <a:off x="5416755" y="1788839"/>
            <a:ext cx="1800199" cy="200055"/>
          </a:xfrm>
          <a:prstGeom prst="rect">
            <a:avLst/>
          </a:prstGeom>
        </p:spPr>
        <p:txBody>
          <a:bodyPr wrap="square">
            <a:spAutoFit/>
          </a:bodyPr>
          <a:lstStyle/>
          <a:p>
            <a:r>
              <a:rPr lang="en-US" sz="700" dirty="0">
                <a:solidFill>
                  <a:srgbClr val="FF7F0E"/>
                </a:solidFill>
                <a:latin typeface="Titillium Web" panose="020B0604020202020204"/>
                <a:ea typeface="Open Sans" panose="020B0606030504020204" pitchFamily="34" charset="0"/>
                <a:cs typeface="Helvetica" panose="020B0604020202020204" pitchFamily="34" charset="0"/>
              </a:rPr>
              <a:t>Memory Overflow for Digits on MCU 2</a:t>
            </a:r>
          </a:p>
        </p:txBody>
      </p:sp>
    </p:spTree>
    <p:custDataLst>
      <p:tags r:id="rId1"/>
    </p:custDataLst>
    <p:extLst>
      <p:ext uri="{BB962C8B-B14F-4D97-AF65-F5344CB8AC3E}">
        <p14:creationId xmlns:p14="http://schemas.microsoft.com/office/powerpoint/2010/main" val="2163264348"/>
      </p:ext>
    </p:extLst>
  </p:cSld>
  <p:clrMapOvr>
    <a:masterClrMapping/>
  </p:clrMapOvr>
  <mc:AlternateContent xmlns:mc="http://schemas.openxmlformats.org/markup-compatibility/2006" xmlns:p14="http://schemas.microsoft.com/office/powerpoint/2010/main">
    <mc:Choice Requires="p14">
      <p:transition spd="slow" p14:dur="2000" advTm="60838"/>
    </mc:Choice>
    <mc:Fallback xmlns="">
      <p:transition xmlns:p14="http://schemas.microsoft.com/office/powerpoint/2010/main" spd="slow" advTm="608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C54C5E-7FF7-4A82-8CFF-34B0C848920D}"/>
              </a:ext>
            </a:extLst>
          </p:cNvPr>
          <p:cNvSpPr txBox="1">
            <a:spLocks/>
          </p:cNvSpPr>
          <p:nvPr/>
        </p:nvSpPr>
        <p:spPr>
          <a:xfrm>
            <a:off x="179512" y="109267"/>
            <a:ext cx="7056784" cy="51826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Edge2Train Summary</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D53DA8E3-8CEA-4E14-8A86-3FED65152608}"/>
              </a:ext>
            </a:extLst>
          </p:cNvPr>
          <p:cNvSpPr/>
          <p:nvPr/>
        </p:nvSpPr>
        <p:spPr>
          <a:xfrm>
            <a:off x="215516" y="1203598"/>
            <a:ext cx="8712968" cy="3046988"/>
          </a:xfrm>
          <a:prstGeom prst="rect">
            <a:avLst/>
          </a:prstGeom>
        </p:spPr>
        <p:txBody>
          <a:bodyPr wrap="square">
            <a:spAutoFit/>
          </a:bodyPr>
          <a:lstStyle/>
          <a:p>
            <a:pPr marL="285750" indent="-285750">
              <a:buClr>
                <a:schemeClr val="tx1"/>
              </a:buClr>
              <a:buFont typeface="Wingdings" panose="05000000000000000000" pitchFamily="2" charset="2"/>
              <a:buChar char="§"/>
            </a:pPr>
            <a:r>
              <a:rPr lang="en-US" sz="1600" dirty="0">
                <a:latin typeface="Titillium Web" panose="020B0604020202020204" charset="0"/>
              </a:rPr>
              <a:t>We presented Edge2Train, a framework that enables a wide variety of open-source MCUs that have limited Flash, SRAM, and no FPS to re-train themselves locally and offline</a:t>
            </a:r>
          </a:p>
          <a:p>
            <a:pPr marL="285750" indent="-285750">
              <a:buClr>
                <a:schemeClr val="tx1"/>
              </a:buClr>
              <a:buFont typeface="Wingdings" panose="05000000000000000000" pitchFamily="2" charset="2"/>
              <a:buChar char="§"/>
            </a:pPr>
            <a:endParaRPr lang="en-US" sz="1600" dirty="0">
              <a:latin typeface="Titillium Web" panose="020B0604020202020204" charset="0"/>
            </a:endParaRPr>
          </a:p>
          <a:p>
            <a:pPr marL="285750" indent="-285750">
              <a:buClr>
                <a:schemeClr val="tx1"/>
              </a:buClr>
              <a:buFont typeface="Wingdings" panose="05000000000000000000" pitchFamily="2" charset="2"/>
              <a:buChar char="§"/>
            </a:pPr>
            <a:r>
              <a:rPr lang="en-US" sz="1600" dirty="0">
                <a:latin typeface="Titillium Web" panose="020B0604020202020204" charset="0"/>
              </a:rPr>
              <a:t>MCU-based edge devices can now continuously improve themselves for better edge analytics results by managing to understand continuously evolving real-world data</a:t>
            </a:r>
          </a:p>
          <a:p>
            <a:pPr marL="285750" indent="-285750">
              <a:buClr>
                <a:schemeClr val="tx1"/>
              </a:buClr>
              <a:buFont typeface="Wingdings" panose="05000000000000000000" pitchFamily="2" charset="2"/>
              <a:buChar char="§"/>
            </a:pPr>
            <a:endParaRPr lang="en-US" sz="1600" dirty="0">
              <a:latin typeface="Titillium Web" panose="020B0604020202020204" charset="0"/>
              <a:ea typeface="Open Sans" panose="020B0606030504020204" pitchFamily="34" charset="0"/>
              <a:cs typeface="Helvetica" panose="020B0604020202020204" pitchFamily="34" charset="0"/>
            </a:endParaRPr>
          </a:p>
          <a:p>
            <a:pPr marL="285750" indent="-285750">
              <a:buClr>
                <a:schemeClr val="tx1"/>
              </a:buClr>
              <a:buFont typeface="Wingdings" panose="05000000000000000000" pitchFamily="2" charset="2"/>
              <a:buChar char="§"/>
            </a:pPr>
            <a:r>
              <a:rPr lang="en-US" sz="1600" dirty="0">
                <a:latin typeface="Titillium Web" panose="020B0604020202020204" charset="0"/>
                <a:ea typeface="Open Sans" panose="020B0606030504020204" pitchFamily="34" charset="0"/>
                <a:cs typeface="Helvetica" panose="020B0604020202020204" pitchFamily="34" charset="0"/>
              </a:rPr>
              <a:t>The limitations of Edge2Train that need to be addressed are</a:t>
            </a:r>
          </a:p>
          <a:p>
            <a:pPr marL="742950" lvl="1" indent="-285750">
              <a:buClr>
                <a:schemeClr val="tx1"/>
              </a:buClr>
              <a:buFont typeface="Wingdings" panose="05000000000000000000" pitchFamily="2" charset="2"/>
              <a:buChar char="ü"/>
            </a:pPr>
            <a:endParaRPr lang="en-US" sz="1600" dirty="0">
              <a:latin typeface="Titillium Web" panose="020B0604020202020204" charset="0"/>
              <a:ea typeface="Open Sans" panose="020B0606030504020204" pitchFamily="34" charset="0"/>
              <a:cs typeface="Helvetica" panose="020B0604020202020204" pitchFamily="34" charset="0"/>
            </a:endParaRPr>
          </a:p>
          <a:p>
            <a:pPr marL="742950" lvl="1" indent="-285750">
              <a:buClr>
                <a:schemeClr val="tx1"/>
              </a:buClr>
              <a:buFont typeface="Wingdings" panose="05000000000000000000" pitchFamily="2" charset="2"/>
              <a:buChar char="ü"/>
            </a:pPr>
            <a:r>
              <a:rPr lang="en-US" sz="1600" dirty="0">
                <a:latin typeface="Titillium Web" panose="020B0604020202020204" charset="0"/>
                <a:ea typeface="Open Sans" panose="020B0606030504020204" pitchFamily="34" charset="0"/>
                <a:cs typeface="Helvetica" panose="020B0604020202020204" pitchFamily="34" charset="0"/>
              </a:rPr>
              <a:t>Memory overflow issues on MCUs when input dataset is larger than flash memory. This is due to the non incremental loading characteristic of the algorithm</a:t>
            </a:r>
          </a:p>
          <a:p>
            <a:pPr lvl="1">
              <a:buClr>
                <a:schemeClr val="tx1"/>
              </a:buClr>
            </a:pPr>
            <a:r>
              <a:rPr lang="en-US" sz="1600" dirty="0">
                <a:latin typeface="Titillium Web" panose="020B0604020202020204" charset="0"/>
                <a:ea typeface="Open Sans" panose="020B0606030504020204" pitchFamily="34" charset="0"/>
                <a:cs typeface="Helvetica" panose="020B0604020202020204" pitchFamily="34" charset="0"/>
              </a:rPr>
              <a:t> </a:t>
            </a:r>
          </a:p>
          <a:p>
            <a:pPr marL="742950" lvl="1" indent="-285750">
              <a:buClr>
                <a:schemeClr val="tx1"/>
              </a:buClr>
              <a:buFont typeface="Wingdings" panose="05000000000000000000" pitchFamily="2" charset="2"/>
              <a:buChar char="ü"/>
            </a:pPr>
            <a:r>
              <a:rPr lang="en-US" sz="1600" dirty="0">
                <a:latin typeface="Titillium Web" panose="020B0604020202020204" charset="0"/>
                <a:ea typeface="Open Sans" panose="020B0606030504020204" pitchFamily="34" charset="0"/>
                <a:cs typeface="Helvetica" panose="020B0604020202020204" pitchFamily="34" charset="0"/>
              </a:rPr>
              <a:t>Model train time is very large on 8 and 16 bit MCUs</a:t>
            </a:r>
          </a:p>
        </p:txBody>
      </p:sp>
    </p:spTree>
    <p:custDataLst>
      <p:tags r:id="rId1"/>
    </p:custDataLst>
    <p:extLst>
      <p:ext uri="{BB962C8B-B14F-4D97-AF65-F5344CB8AC3E}">
        <p14:creationId xmlns:p14="http://schemas.microsoft.com/office/powerpoint/2010/main" val="3799297845"/>
      </p:ext>
    </p:extLst>
  </p:cSld>
  <p:clrMapOvr>
    <a:masterClrMapping/>
  </p:clrMapOvr>
  <mc:AlternateContent xmlns:mc="http://schemas.openxmlformats.org/markup-compatibility/2006" xmlns:p14="http://schemas.microsoft.com/office/powerpoint/2010/main">
    <mc:Choice Requires="p14">
      <p:transition spd="slow" p14:dur="2000" advTm="60838"/>
    </mc:Choice>
    <mc:Fallback xmlns="">
      <p:transition xmlns:p14="http://schemas.microsoft.com/office/powerpoint/2010/main" spd="slow" advTm="608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0" descr="A photo of the Nano RP2040 Connect board.">
            <a:extLst>
              <a:ext uri="{FF2B5EF4-FFF2-40B4-BE49-F238E27FC236}">
                <a16:creationId xmlns:a16="http://schemas.microsoft.com/office/drawing/2014/main" id="{78CC61CA-DD79-4F43-B894-07FC1089BF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
          <a:stretch/>
        </p:blipFill>
        <p:spPr bwMode="auto">
          <a:xfrm>
            <a:off x="377748" y="3105644"/>
            <a:ext cx="2128186" cy="119710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750" b="1" dirty="0">
                <a:solidFill>
                  <a:srgbClr val="FBAE40"/>
                </a:solidFill>
                <a:latin typeface="Helvetica" panose="020B0604020202020204" pitchFamily="34" charset="0"/>
                <a:ea typeface="+mj-lt"/>
                <a:cs typeface="Helvetica" panose="020B0604020202020204" pitchFamily="34" charset="0"/>
              </a:rPr>
              <a:t>Train++ Incremental Training Algorithm</a:t>
            </a:r>
            <a:endParaRPr lang="en-US" sz="275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3339922" y="1179165"/>
            <a:ext cx="5740052" cy="3108543"/>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Train++ is designed for MCUs to perform on-board binary classifier model training, inference. Train++ algorithm main highlights/benefits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Dataset size</a:t>
            </a:r>
            <a:r>
              <a:rPr lang="en-US" sz="1400" dirty="0">
                <a:latin typeface="Titillium Web" panose="020B0604020202020204"/>
                <a:ea typeface="Open Sans" panose="020B0606030504020204" pitchFamily="34" charset="0"/>
                <a:cs typeface="Helvetica" panose="020B0604020202020204" pitchFamily="34" charset="0"/>
              </a:rPr>
              <a:t>: Incremental training characteristic enables training on limited Flash and SRAM footprints while also allowing to use full </a:t>
            </a:r>
            <a:r>
              <a:rPr lang="en-US" sz="1400" i="1" dirty="0">
                <a:latin typeface="Titillium Web" panose="020B0604020202020204"/>
                <a:ea typeface="Open Sans" panose="020B0606030504020204" pitchFamily="34" charset="0"/>
                <a:cs typeface="Helvetica" panose="020B0604020202020204" pitchFamily="34" charset="0"/>
              </a:rPr>
              <a:t>n-samples</a:t>
            </a:r>
            <a:r>
              <a:rPr lang="en-US" sz="1400" dirty="0">
                <a:latin typeface="Titillium Web" panose="020B0604020202020204"/>
                <a:ea typeface="Open Sans" panose="020B0606030504020204" pitchFamily="34" charset="0"/>
                <a:cs typeface="Helvetica" panose="020B0604020202020204" pitchFamily="34" charset="0"/>
              </a:rPr>
              <a:t> of the </a:t>
            </a:r>
            <a:r>
              <a:rPr lang="en-US" sz="1400" i="1" dirty="0">
                <a:latin typeface="Titillium Web" panose="020B0604020202020204"/>
                <a:ea typeface="Open Sans" panose="020B0606030504020204" pitchFamily="34" charset="0"/>
                <a:cs typeface="Helvetica" panose="020B0604020202020204" pitchFamily="34" charset="0"/>
              </a:rPr>
              <a:t>high-dimensional</a:t>
            </a:r>
            <a:r>
              <a:rPr lang="en-US" sz="1400" dirty="0">
                <a:latin typeface="Titillium Web" panose="020B0604020202020204"/>
                <a:ea typeface="Open Sans" panose="020B0606030504020204" pitchFamily="34" charset="0"/>
                <a:cs typeface="Helvetica" panose="020B0604020202020204" pitchFamily="34" charset="0"/>
              </a:rPr>
              <a:t> datasets</a:t>
            </a:r>
          </a:p>
          <a:p>
            <a:pPr marL="285750"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Training speed and energy</a:t>
            </a:r>
            <a:r>
              <a:rPr lang="en-US" sz="1400" dirty="0">
                <a:latin typeface="Titillium Web" panose="020B0604020202020204"/>
                <a:ea typeface="Open Sans" panose="020B0606030504020204" pitchFamily="34" charset="0"/>
                <a:cs typeface="Helvetica" panose="020B0604020202020204" pitchFamily="34" charset="0"/>
              </a:rPr>
              <a:t>: Achieves significant energy conservations due to its high-performance characteristics i.e., it trained and inferred at much higher speeds than other methods</a:t>
            </a:r>
          </a:p>
          <a:p>
            <a:pPr marL="285750"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Performance</a:t>
            </a:r>
            <a:r>
              <a:rPr lang="en-US" sz="1400" dirty="0">
                <a:latin typeface="Titillium Web" panose="020B0604020202020204"/>
                <a:ea typeface="Open Sans" panose="020B0606030504020204" pitchFamily="34" charset="0"/>
                <a:cs typeface="Helvetica" panose="020B0604020202020204" pitchFamily="34" charset="0"/>
              </a:rPr>
              <a:t>: Train++ trained classifiers show classification accuracy close to those of Python scikit-learn trained classifiers on high-resource CPUs</a:t>
            </a:r>
          </a:p>
        </p:txBody>
      </p:sp>
      <p:pic>
        <p:nvPicPr>
          <p:cNvPr id="18" name="Picture 17" descr="EAGE Workshop 3: Uncertainty Quantification and Visualization in Geological  Modelling - KNGMG">
            <a:extLst>
              <a:ext uri="{FF2B5EF4-FFF2-40B4-BE49-F238E27FC236}">
                <a16:creationId xmlns:a16="http://schemas.microsoft.com/office/drawing/2014/main" id="{04DC5926-83A1-4C41-8B77-89351B9A9E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050" t="59616" r="19083" b="3801"/>
          <a:stretch/>
        </p:blipFill>
        <p:spPr bwMode="auto">
          <a:xfrm>
            <a:off x="913733" y="2067694"/>
            <a:ext cx="724685" cy="66574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AA9B7C9-6A10-4ED7-9F72-B9872C905C40}"/>
              </a:ext>
            </a:extLst>
          </p:cNvPr>
          <p:cNvSpPr/>
          <p:nvPr/>
        </p:nvSpPr>
        <p:spPr>
          <a:xfrm>
            <a:off x="871140" y="1749989"/>
            <a:ext cx="809869" cy="338554"/>
          </a:xfrm>
          <a:prstGeom prst="rect">
            <a:avLst/>
          </a:prstGeom>
        </p:spPr>
        <p:txBody>
          <a:bodyPr wrap="square">
            <a:spAutoFit/>
          </a:bodyPr>
          <a:lstStyle/>
          <a:p>
            <a:pPr algn="ctr"/>
            <a:r>
              <a:rPr lang="en-US" sz="800" dirty="0">
                <a:latin typeface="Titillium Web" panose="020B0604020202020204"/>
                <a:ea typeface="Open Sans" panose="020B0606030504020204" pitchFamily="34" charset="0"/>
                <a:cs typeface="Helvetica" panose="020B0604020202020204" pitchFamily="34" charset="0"/>
              </a:rPr>
              <a:t>High Accuracy </a:t>
            </a:r>
          </a:p>
          <a:p>
            <a:pPr algn="ctr"/>
            <a:r>
              <a:rPr lang="en-US" sz="800" dirty="0">
                <a:latin typeface="Titillium Web" panose="020B0604020202020204"/>
                <a:ea typeface="Open Sans" panose="020B0606030504020204" pitchFamily="34" charset="0"/>
                <a:cs typeface="Helvetica" panose="020B0604020202020204" pitchFamily="34" charset="0"/>
              </a:rPr>
              <a:t>and Precision</a:t>
            </a:r>
          </a:p>
        </p:txBody>
      </p:sp>
      <p:sp>
        <p:nvSpPr>
          <p:cNvPr id="20" name="Rectangle 19">
            <a:extLst>
              <a:ext uri="{FF2B5EF4-FFF2-40B4-BE49-F238E27FC236}">
                <a16:creationId xmlns:a16="http://schemas.microsoft.com/office/drawing/2014/main" id="{CF3E02F4-64AB-438E-AB43-99EC45D151BC}"/>
              </a:ext>
            </a:extLst>
          </p:cNvPr>
          <p:cNvSpPr/>
          <p:nvPr/>
        </p:nvSpPr>
        <p:spPr>
          <a:xfrm>
            <a:off x="57186" y="1749988"/>
            <a:ext cx="809869" cy="338554"/>
          </a:xfrm>
          <a:prstGeom prst="rect">
            <a:avLst/>
          </a:prstGeom>
        </p:spPr>
        <p:txBody>
          <a:bodyPr wrap="square">
            <a:spAutoFit/>
          </a:bodyPr>
          <a:lstStyle/>
          <a:p>
            <a:pPr algn="ctr"/>
            <a:r>
              <a:rPr lang="en-US" sz="800" dirty="0">
                <a:latin typeface="Titillium Web" panose="020B0604020202020204"/>
                <a:ea typeface="Open Sans" panose="020B0606030504020204" pitchFamily="34" charset="0"/>
                <a:cs typeface="Helvetica" panose="020B0604020202020204" pitchFamily="34" charset="0"/>
              </a:rPr>
              <a:t>Fast training and Inference</a:t>
            </a:r>
          </a:p>
        </p:txBody>
      </p:sp>
      <p:sp>
        <p:nvSpPr>
          <p:cNvPr id="21" name="Rectangle 20">
            <a:extLst>
              <a:ext uri="{FF2B5EF4-FFF2-40B4-BE49-F238E27FC236}">
                <a16:creationId xmlns:a16="http://schemas.microsoft.com/office/drawing/2014/main" id="{254554E6-EE99-419A-93C7-63A421585456}"/>
              </a:ext>
            </a:extLst>
          </p:cNvPr>
          <p:cNvSpPr/>
          <p:nvPr/>
        </p:nvSpPr>
        <p:spPr>
          <a:xfrm>
            <a:off x="2500776" y="1037881"/>
            <a:ext cx="782940" cy="338554"/>
          </a:xfrm>
          <a:prstGeom prst="rect">
            <a:avLst/>
          </a:prstGeom>
        </p:spPr>
        <p:txBody>
          <a:bodyPr wrap="square">
            <a:spAutoFit/>
          </a:bodyPr>
          <a:lstStyle/>
          <a:p>
            <a:pPr algn="ctr"/>
            <a:r>
              <a:rPr lang="en-US" sz="800" dirty="0">
                <a:latin typeface="Titillium Web" panose="020B0604020202020204"/>
                <a:ea typeface="Open Sans" panose="020B0606030504020204" pitchFamily="34" charset="0"/>
                <a:cs typeface="Helvetica" panose="020B0604020202020204" pitchFamily="34" charset="0"/>
              </a:rPr>
              <a:t>Learn from large datasets</a:t>
            </a:r>
          </a:p>
        </p:txBody>
      </p:sp>
      <p:pic>
        <p:nvPicPr>
          <p:cNvPr id="26" name="Picture 22">
            <a:extLst>
              <a:ext uri="{FF2B5EF4-FFF2-40B4-BE49-F238E27FC236}">
                <a16:creationId xmlns:a16="http://schemas.microsoft.com/office/drawing/2014/main" id="{987C8D6E-010F-4CA9-92A5-6C674A2C34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30" t="52867" r="860" b="2345"/>
          <a:stretch/>
        </p:blipFill>
        <p:spPr bwMode="auto">
          <a:xfrm rot="5400000">
            <a:off x="1447175" y="2610066"/>
            <a:ext cx="2795544" cy="58982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hip, data storage, memory card, microchip, microsd, sd memory, two gb icon  - Download on Iconfinder">
            <a:extLst>
              <a:ext uri="{FF2B5EF4-FFF2-40B4-BE49-F238E27FC236}">
                <a16:creationId xmlns:a16="http://schemas.microsoft.com/office/drawing/2014/main" id="{F8F273AE-4FCB-4F9C-A1A8-70DF938C22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0750" y="1383635"/>
            <a:ext cx="407845" cy="40784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9EF2E382-8C9A-4D07-A4DA-41C4908E6769}"/>
              </a:ext>
            </a:extLst>
          </p:cNvPr>
          <p:cNvSpPr/>
          <p:nvPr/>
        </p:nvSpPr>
        <p:spPr>
          <a:xfrm>
            <a:off x="1629297" y="1751442"/>
            <a:ext cx="941371" cy="338554"/>
          </a:xfrm>
          <a:prstGeom prst="rect">
            <a:avLst/>
          </a:prstGeom>
        </p:spPr>
        <p:txBody>
          <a:bodyPr wrap="square">
            <a:spAutoFit/>
          </a:bodyPr>
          <a:lstStyle/>
          <a:p>
            <a:pPr algn="ctr"/>
            <a:r>
              <a:rPr lang="en-US" sz="800" dirty="0">
                <a:latin typeface="Titillium Web" panose="020B0604020202020204"/>
                <a:ea typeface="Open Sans" panose="020B0606030504020204" pitchFamily="34" charset="0"/>
                <a:cs typeface="Helvetica" panose="020B0604020202020204" pitchFamily="34" charset="0"/>
              </a:rPr>
              <a:t>Significant energy conservation</a:t>
            </a:r>
          </a:p>
        </p:txBody>
      </p:sp>
      <p:sp>
        <p:nvSpPr>
          <p:cNvPr id="14" name="Rectangle 13">
            <a:extLst>
              <a:ext uri="{FF2B5EF4-FFF2-40B4-BE49-F238E27FC236}">
                <a16:creationId xmlns:a16="http://schemas.microsoft.com/office/drawing/2014/main" id="{45A13464-5EF7-4DAF-884E-47247248E50F}"/>
              </a:ext>
            </a:extLst>
          </p:cNvPr>
          <p:cNvSpPr/>
          <p:nvPr/>
        </p:nvSpPr>
        <p:spPr>
          <a:xfrm>
            <a:off x="1552186" y="3493610"/>
            <a:ext cx="360040" cy="37427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Connector: Curved 34">
            <a:extLst>
              <a:ext uri="{FF2B5EF4-FFF2-40B4-BE49-F238E27FC236}">
                <a16:creationId xmlns:a16="http://schemas.microsoft.com/office/drawing/2014/main" id="{E0F51396-4172-475E-9723-03DBCAAFF71A}"/>
              </a:ext>
            </a:extLst>
          </p:cNvPr>
          <p:cNvCxnSpPr>
            <a:cxnSpLocks/>
            <a:stCxn id="38" idx="2"/>
            <a:endCxn id="14" idx="0"/>
          </p:cNvCxnSpPr>
          <p:nvPr/>
        </p:nvCxnSpPr>
        <p:spPr>
          <a:xfrm rot="16200000" flipH="1">
            <a:off x="703959" y="2465362"/>
            <a:ext cx="786409" cy="1270085"/>
          </a:xfrm>
          <a:prstGeom prst="curvedConnector3">
            <a:avLst>
              <a:gd name="adj1" fmla="val 45422"/>
            </a:avLst>
          </a:prstGeom>
          <a:ln w="3175">
            <a:tailEnd type="none"/>
          </a:ln>
        </p:spPr>
        <p:style>
          <a:lnRef idx="1">
            <a:schemeClr val="dk1"/>
          </a:lnRef>
          <a:fillRef idx="0">
            <a:schemeClr val="dk1"/>
          </a:fillRef>
          <a:effectRef idx="0">
            <a:schemeClr val="dk1"/>
          </a:effectRef>
          <a:fontRef idx="minor">
            <a:schemeClr val="tx1"/>
          </a:fontRef>
        </p:style>
      </p:cxnSp>
      <p:pic>
        <p:nvPicPr>
          <p:cNvPr id="38" name="Picture 4" descr="speedmeter | The Skee League">
            <a:extLst>
              <a:ext uri="{FF2B5EF4-FFF2-40B4-BE49-F238E27FC236}">
                <a16:creationId xmlns:a16="http://schemas.microsoft.com/office/drawing/2014/main" id="{9C7854B3-0FEE-41C5-811C-7F2FF1738B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b="3941"/>
          <a:stretch/>
        </p:blipFill>
        <p:spPr bwMode="auto">
          <a:xfrm>
            <a:off x="138085" y="2067695"/>
            <a:ext cx="648072" cy="639506"/>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Connector: Curved 39">
            <a:extLst>
              <a:ext uri="{FF2B5EF4-FFF2-40B4-BE49-F238E27FC236}">
                <a16:creationId xmlns:a16="http://schemas.microsoft.com/office/drawing/2014/main" id="{65069DD2-104E-4667-85C2-D0160FD8D5F6}"/>
              </a:ext>
            </a:extLst>
          </p:cNvPr>
          <p:cNvCxnSpPr>
            <a:cxnSpLocks/>
            <a:stCxn id="18" idx="2"/>
            <a:endCxn id="14" idx="0"/>
          </p:cNvCxnSpPr>
          <p:nvPr/>
        </p:nvCxnSpPr>
        <p:spPr>
          <a:xfrm rot="16200000" flipH="1">
            <a:off x="1124055" y="2885458"/>
            <a:ext cx="760173" cy="456130"/>
          </a:xfrm>
          <a:prstGeom prst="curvedConnector3">
            <a:avLst>
              <a:gd name="adj1" fmla="val 32951"/>
            </a:avLst>
          </a:prstGeom>
          <a:ln w="3175">
            <a:tailEnd type="none"/>
          </a:ln>
        </p:spPr>
        <p:style>
          <a:lnRef idx="1">
            <a:schemeClr val="dk1"/>
          </a:lnRef>
          <a:fillRef idx="0">
            <a:schemeClr val="dk1"/>
          </a:fillRef>
          <a:effectRef idx="0">
            <a:schemeClr val="dk1"/>
          </a:effectRef>
          <a:fontRef idx="minor">
            <a:schemeClr val="tx1"/>
          </a:fontRef>
        </p:style>
      </p:cxnSp>
      <p:cxnSp>
        <p:nvCxnSpPr>
          <p:cNvPr id="43" name="Connector: Curved 42">
            <a:extLst>
              <a:ext uri="{FF2B5EF4-FFF2-40B4-BE49-F238E27FC236}">
                <a16:creationId xmlns:a16="http://schemas.microsoft.com/office/drawing/2014/main" id="{279C75C6-DA7E-4D7F-9EDD-4A036AAF879B}"/>
              </a:ext>
            </a:extLst>
          </p:cNvPr>
          <p:cNvCxnSpPr>
            <a:cxnSpLocks/>
            <a:stCxn id="46" idx="2"/>
          </p:cNvCxnSpPr>
          <p:nvPr/>
        </p:nvCxnSpPr>
        <p:spPr>
          <a:xfrm rot="5400000">
            <a:off x="1513080" y="2920387"/>
            <a:ext cx="786413" cy="360036"/>
          </a:xfrm>
          <a:prstGeom prst="curvedConnector3">
            <a:avLst>
              <a:gd name="adj1" fmla="val 29858"/>
            </a:avLst>
          </a:prstGeom>
          <a:ln w="3175">
            <a:tailEnd type="triangle"/>
          </a:ln>
        </p:spPr>
        <p:style>
          <a:lnRef idx="1">
            <a:schemeClr val="dk1"/>
          </a:lnRef>
          <a:fillRef idx="0">
            <a:schemeClr val="dk1"/>
          </a:fillRef>
          <a:effectRef idx="0">
            <a:schemeClr val="dk1"/>
          </a:effectRef>
          <a:fontRef idx="minor">
            <a:schemeClr val="tx1"/>
          </a:fontRef>
        </p:style>
      </p:cxnSp>
      <p:pic>
        <p:nvPicPr>
          <p:cNvPr id="46" name="Picture 28" descr="Farafan Eng. Co. - Syringe Driver (SD-10V1 &amp; SD-99V1)">
            <a:extLst>
              <a:ext uri="{FF2B5EF4-FFF2-40B4-BE49-F238E27FC236}">
                <a16:creationId xmlns:a16="http://schemas.microsoft.com/office/drawing/2014/main" id="{FF02766E-AA34-4BBA-B6AF-4A6107314BB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040" r="17533" b="29835"/>
          <a:stretch/>
        </p:blipFill>
        <p:spPr bwMode="auto">
          <a:xfrm>
            <a:off x="1791392" y="2064847"/>
            <a:ext cx="589824" cy="642352"/>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Connector: Curved 57">
            <a:extLst>
              <a:ext uri="{FF2B5EF4-FFF2-40B4-BE49-F238E27FC236}">
                <a16:creationId xmlns:a16="http://schemas.microsoft.com/office/drawing/2014/main" id="{A15B31CE-0C07-4297-8FD2-CF2BA59B81B5}"/>
              </a:ext>
            </a:extLst>
          </p:cNvPr>
          <p:cNvCxnSpPr>
            <a:cxnSpLocks/>
            <a:stCxn id="26" idx="2"/>
            <a:endCxn id="14" idx="0"/>
          </p:cNvCxnSpPr>
          <p:nvPr/>
        </p:nvCxnSpPr>
        <p:spPr>
          <a:xfrm rot="10800000" flipV="1">
            <a:off x="1732206" y="2904976"/>
            <a:ext cx="817830" cy="588633"/>
          </a:xfrm>
          <a:prstGeom prst="curvedConnector4">
            <a:avLst>
              <a:gd name="adj1" fmla="val 27952"/>
              <a:gd name="adj2" fmla="val 48140"/>
            </a:avLst>
          </a:prstGeom>
          <a:ln w="3175">
            <a:tailEnd type="non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7785E5D3-9ABE-4977-9807-7702B66231CE}"/>
              </a:ext>
            </a:extLst>
          </p:cNvPr>
          <p:cNvSpPr txBox="1"/>
          <p:nvPr/>
        </p:nvSpPr>
        <p:spPr>
          <a:xfrm flipH="1">
            <a:off x="499663" y="4378188"/>
            <a:ext cx="2362691" cy="461665"/>
          </a:xfrm>
          <a:prstGeom prst="rect">
            <a:avLst/>
          </a:prstGeom>
          <a:noFill/>
        </p:spPr>
        <p:txBody>
          <a:bodyPr wrap="square" rtlCol="0">
            <a:spAutoFit/>
          </a:bodyPr>
          <a:lstStyle/>
          <a:p>
            <a:pPr algn="ctr"/>
            <a:r>
              <a:rPr lang="en-US" sz="1200" dirty="0">
                <a:latin typeface="Titillium Web" panose="020B0604020202020204"/>
              </a:rPr>
              <a:t>Benefits of Training and Inference on MCUs using Train++</a:t>
            </a:r>
          </a:p>
        </p:txBody>
      </p:sp>
    </p:spTree>
    <p:extLst>
      <p:ext uri="{BB962C8B-B14F-4D97-AF65-F5344CB8AC3E}">
        <p14:creationId xmlns:p14="http://schemas.microsoft.com/office/powerpoint/2010/main" val="318651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Train++: Pipeline</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3856603" y="915566"/>
            <a:ext cx="5224616" cy="3970318"/>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Four-steps to use our Train++ algorithm to enable the edge MCUs to self-train offline for any IoT use cases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Select any MCU of choice depending on the target use case</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Contextual sensor data corresponding to normal working will be collected as the local dataset and used for training. The labels/ground truth for the collected training data rows shall be computed using our method from Edge2Train</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edge MCUs learns/trains using our core Train++ algorithm </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resultant MCU-trained models can start inference over previously unseen data</a:t>
            </a:r>
          </a:p>
          <a:p>
            <a:pPr marL="285750"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Train++ implementation available at </a:t>
            </a:r>
            <a:r>
              <a:rPr lang="en-US" sz="1400" dirty="0">
                <a:latin typeface="Titillium Web" panose="020B0604020202020204"/>
                <a:ea typeface="Open Sans" panose="020B0606030504020204" pitchFamily="34" charset="0"/>
                <a:cs typeface="Helvetica" panose="020B0604020202020204" pitchFamily="34" charset="0"/>
                <a:hlinkClick r:id="rId2"/>
              </a:rPr>
              <a:t>https://github.com/bharathsudharsan/Train_plus_plus</a:t>
            </a:r>
            <a:endParaRPr lang="en-US" sz="1400" dirty="0">
              <a:latin typeface="Titillium Web" panose="020B0604020202020204"/>
              <a:ea typeface="Open Sans" panose="020B0606030504020204" pitchFamily="34" charset="0"/>
              <a:cs typeface="Helvetica" panose="020B0604020202020204" pitchFamily="34" charset="0"/>
            </a:endParaRPr>
          </a:p>
        </p:txBody>
      </p:sp>
      <p:pic>
        <p:nvPicPr>
          <p:cNvPr id="9" name="Picture 8">
            <a:extLst>
              <a:ext uri="{FF2B5EF4-FFF2-40B4-BE49-F238E27FC236}">
                <a16:creationId xmlns:a16="http://schemas.microsoft.com/office/drawing/2014/main" id="{46CF0533-566D-4E57-8733-02253D4B5DE8}"/>
              </a:ext>
            </a:extLst>
          </p:cNvPr>
          <p:cNvPicPr>
            <a:picLocks noChangeAspect="1"/>
          </p:cNvPicPr>
          <p:nvPr/>
        </p:nvPicPr>
        <p:blipFill>
          <a:blip r:embed="rId3"/>
          <a:stretch>
            <a:fillRect/>
          </a:stretch>
        </p:blipFill>
        <p:spPr>
          <a:xfrm>
            <a:off x="49896" y="915566"/>
            <a:ext cx="3734611" cy="3960440"/>
          </a:xfrm>
          <a:prstGeom prst="rect">
            <a:avLst/>
          </a:prstGeom>
        </p:spPr>
      </p:pic>
    </p:spTree>
    <p:extLst>
      <p:ext uri="{BB962C8B-B14F-4D97-AF65-F5344CB8AC3E}">
        <p14:creationId xmlns:p14="http://schemas.microsoft.com/office/powerpoint/2010/main" val="37010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2E485E-AAA7-4CD5-AF4C-D44B90BE305B}"/>
              </a:ext>
            </a:extLst>
          </p:cNvPr>
          <p:cNvPicPr>
            <a:picLocks noChangeAspect="1"/>
          </p:cNvPicPr>
          <p:nvPr/>
        </p:nvPicPr>
        <p:blipFill rotWithShape="1">
          <a:blip r:embed="rId2"/>
          <a:srcRect b="-232"/>
          <a:stretch/>
        </p:blipFill>
        <p:spPr>
          <a:xfrm>
            <a:off x="164414" y="699542"/>
            <a:ext cx="3227356" cy="4248472"/>
          </a:xfrm>
          <a:prstGeom prst="rect">
            <a:avLst/>
          </a:prstGeom>
        </p:spPr>
      </p:pic>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Train++: Core Algorithm</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3491880" y="833709"/>
            <a:ext cx="5580112" cy="3970318"/>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The full Train++ algorithm is shown. Algorithm characteristics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Highly resource-friendly and low complexity design</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Implementation less than 100 lines in C++</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Does not depend on external or third-party libraries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Executable even by 8-bit MCUs without FPU, KPU, APU support</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Incremental data loading and training characteristics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Compatible with datasets that have high feature dimensions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Keeps reading live data -&gt; incrementally learns from it -&gt; discards data (no storing required)</a:t>
            </a:r>
          </a:p>
          <a:p>
            <a:pPr lvl="1"/>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In the next slides Train++ algorithm is split and explained in four parts</a:t>
            </a:r>
          </a:p>
        </p:txBody>
      </p:sp>
      <p:sp>
        <p:nvSpPr>
          <p:cNvPr id="2" name="Rectangle 1">
            <a:extLst>
              <a:ext uri="{FF2B5EF4-FFF2-40B4-BE49-F238E27FC236}">
                <a16:creationId xmlns:a16="http://schemas.microsoft.com/office/drawing/2014/main" id="{1C37DAA5-A4DF-42A0-982A-EA30C33755C6}"/>
              </a:ext>
            </a:extLst>
          </p:cNvPr>
          <p:cNvSpPr/>
          <p:nvPr/>
        </p:nvSpPr>
        <p:spPr>
          <a:xfrm>
            <a:off x="179512" y="1118278"/>
            <a:ext cx="2880320" cy="1097219"/>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1" name="Rectangle 10">
            <a:extLst>
              <a:ext uri="{FF2B5EF4-FFF2-40B4-BE49-F238E27FC236}">
                <a16:creationId xmlns:a16="http://schemas.microsoft.com/office/drawing/2014/main" id="{BB8D9B2F-ADA9-4BD3-A5BD-50260C3913DC}"/>
              </a:ext>
            </a:extLst>
          </p:cNvPr>
          <p:cNvSpPr/>
          <p:nvPr/>
        </p:nvSpPr>
        <p:spPr>
          <a:xfrm>
            <a:off x="323528" y="2214004"/>
            <a:ext cx="2880320" cy="1279561"/>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2" name="Rectangle 11">
            <a:extLst>
              <a:ext uri="{FF2B5EF4-FFF2-40B4-BE49-F238E27FC236}">
                <a16:creationId xmlns:a16="http://schemas.microsoft.com/office/drawing/2014/main" id="{7E569331-DA60-46E1-8B6D-250065AF4BC0}"/>
              </a:ext>
            </a:extLst>
          </p:cNvPr>
          <p:cNvSpPr/>
          <p:nvPr/>
        </p:nvSpPr>
        <p:spPr>
          <a:xfrm>
            <a:off x="568192" y="3493565"/>
            <a:ext cx="2880320" cy="966263"/>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Rectangle 12">
            <a:extLst>
              <a:ext uri="{FF2B5EF4-FFF2-40B4-BE49-F238E27FC236}">
                <a16:creationId xmlns:a16="http://schemas.microsoft.com/office/drawing/2014/main" id="{FCF4ADF2-C379-4FEA-80D7-0F8EA33BC4C9}"/>
              </a:ext>
            </a:extLst>
          </p:cNvPr>
          <p:cNvSpPr/>
          <p:nvPr/>
        </p:nvSpPr>
        <p:spPr>
          <a:xfrm>
            <a:off x="179512" y="4459828"/>
            <a:ext cx="2880320" cy="416178"/>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60301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Train++: Core Algorithm</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19EB09B1-0B57-414E-8B48-BFBD38C4D56D}"/>
              </a:ext>
            </a:extLst>
          </p:cNvPr>
          <p:cNvSpPr/>
          <p:nvPr/>
        </p:nvSpPr>
        <p:spPr>
          <a:xfrm>
            <a:off x="244488" y="2932373"/>
            <a:ext cx="8655024" cy="1600438"/>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Input and output for the Train++ core algorithm. Eqn (1) is the local dataset that is based on the IoT use-case data</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X is the dataset rows that contain features of input data samples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Y holds the corresponding labels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dimension of time (t) is considered indefinite as real-time sensor data keeps arriving with indefinite length</a:t>
            </a:r>
          </a:p>
        </p:txBody>
      </p:sp>
      <p:sp>
        <p:nvSpPr>
          <p:cNvPr id="14" name="TextBox 13">
            <a:extLst>
              <a:ext uri="{FF2B5EF4-FFF2-40B4-BE49-F238E27FC236}">
                <a16:creationId xmlns:a16="http://schemas.microsoft.com/office/drawing/2014/main" id="{482CFC1D-06DB-47E8-867B-B5B74C15CA69}"/>
              </a:ext>
            </a:extLst>
          </p:cNvPr>
          <p:cNvSpPr txBox="1"/>
          <p:nvPr/>
        </p:nvSpPr>
        <p:spPr>
          <a:xfrm flipH="1">
            <a:off x="2958322" y="2433250"/>
            <a:ext cx="3227356" cy="276999"/>
          </a:xfrm>
          <a:prstGeom prst="rect">
            <a:avLst/>
          </a:prstGeom>
          <a:noFill/>
        </p:spPr>
        <p:txBody>
          <a:bodyPr wrap="square" rtlCol="0">
            <a:spAutoFit/>
          </a:bodyPr>
          <a:lstStyle/>
          <a:p>
            <a:pPr algn="ctr"/>
            <a:r>
              <a:rPr lang="en-US" sz="1200" dirty="0">
                <a:latin typeface="Titillium Web" panose="020B0604020202020204"/>
              </a:rPr>
              <a:t>First part: Dataset, Inputs and Output for Train++</a:t>
            </a:r>
          </a:p>
        </p:txBody>
      </p:sp>
      <p:pic>
        <p:nvPicPr>
          <p:cNvPr id="16" name="Picture 15">
            <a:extLst>
              <a:ext uri="{FF2B5EF4-FFF2-40B4-BE49-F238E27FC236}">
                <a16:creationId xmlns:a16="http://schemas.microsoft.com/office/drawing/2014/main" id="{C1C5E46B-A831-4E92-BF2E-CD394786BD29}"/>
              </a:ext>
            </a:extLst>
          </p:cNvPr>
          <p:cNvPicPr>
            <a:picLocks noChangeAspect="1"/>
          </p:cNvPicPr>
          <p:nvPr/>
        </p:nvPicPr>
        <p:blipFill rotWithShape="1">
          <a:blip r:embed="rId2"/>
          <a:srcRect t="12805" r="10149" b="5962"/>
          <a:stretch/>
        </p:blipFill>
        <p:spPr>
          <a:xfrm>
            <a:off x="3851920" y="1380902"/>
            <a:ext cx="4176464" cy="796957"/>
          </a:xfrm>
          <a:prstGeom prst="rect">
            <a:avLst/>
          </a:prstGeom>
        </p:spPr>
      </p:pic>
      <p:pic>
        <p:nvPicPr>
          <p:cNvPr id="17" name="Picture 16">
            <a:extLst>
              <a:ext uri="{FF2B5EF4-FFF2-40B4-BE49-F238E27FC236}">
                <a16:creationId xmlns:a16="http://schemas.microsoft.com/office/drawing/2014/main" id="{63D68E62-5215-4CC8-9697-3B498CDF832A}"/>
              </a:ext>
            </a:extLst>
          </p:cNvPr>
          <p:cNvPicPr>
            <a:picLocks noChangeAspect="1"/>
          </p:cNvPicPr>
          <p:nvPr/>
        </p:nvPicPr>
        <p:blipFill rotWithShape="1">
          <a:blip r:embed="rId2"/>
          <a:srcRect l="92788" t="71521" r="2564" b="-881"/>
          <a:stretch/>
        </p:blipFill>
        <p:spPr>
          <a:xfrm>
            <a:off x="8172400" y="1565978"/>
            <a:ext cx="216024" cy="288032"/>
          </a:xfrm>
          <a:prstGeom prst="rect">
            <a:avLst/>
          </a:prstGeom>
        </p:spPr>
      </p:pic>
      <p:pic>
        <p:nvPicPr>
          <p:cNvPr id="18" name="Picture 17">
            <a:extLst>
              <a:ext uri="{FF2B5EF4-FFF2-40B4-BE49-F238E27FC236}">
                <a16:creationId xmlns:a16="http://schemas.microsoft.com/office/drawing/2014/main" id="{EA6E5222-892D-441A-813F-62F31D0C84C1}"/>
              </a:ext>
            </a:extLst>
          </p:cNvPr>
          <p:cNvPicPr>
            <a:picLocks noChangeAspect="1"/>
          </p:cNvPicPr>
          <p:nvPr/>
        </p:nvPicPr>
        <p:blipFill rotWithShape="1">
          <a:blip r:embed="rId3"/>
          <a:srcRect t="10192" b="64399"/>
          <a:stretch/>
        </p:blipFill>
        <p:spPr>
          <a:xfrm>
            <a:off x="533732" y="1217727"/>
            <a:ext cx="3227356" cy="1077023"/>
          </a:xfrm>
          <a:prstGeom prst="rect">
            <a:avLst/>
          </a:prstGeom>
        </p:spPr>
      </p:pic>
    </p:spTree>
    <p:extLst>
      <p:ext uri="{BB962C8B-B14F-4D97-AF65-F5344CB8AC3E}">
        <p14:creationId xmlns:p14="http://schemas.microsoft.com/office/powerpoint/2010/main" val="58503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EBA9F2-287C-4828-BE6A-ECFECB8D3106}"/>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Train++: Core Algorithm</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8E165EB9-4E12-43B0-841F-AAC79ACF3073}"/>
              </a:ext>
            </a:extLst>
          </p:cNvPr>
          <p:cNvSpPr txBox="1"/>
          <p:nvPr/>
        </p:nvSpPr>
        <p:spPr>
          <a:xfrm flipH="1">
            <a:off x="1224404" y="3363838"/>
            <a:ext cx="1093955" cy="276999"/>
          </a:xfrm>
          <a:prstGeom prst="rect">
            <a:avLst/>
          </a:prstGeom>
          <a:noFill/>
        </p:spPr>
        <p:txBody>
          <a:bodyPr wrap="square" rtlCol="0">
            <a:spAutoFit/>
          </a:bodyPr>
          <a:lstStyle/>
          <a:p>
            <a:pPr algn="ctr"/>
            <a:r>
              <a:rPr lang="en-US" sz="1200" dirty="0">
                <a:latin typeface="Titillium Web" panose="020B0604020202020204"/>
              </a:rPr>
              <a:t>Second part</a:t>
            </a:r>
          </a:p>
        </p:txBody>
      </p:sp>
      <p:sp>
        <p:nvSpPr>
          <p:cNvPr id="27" name="Rectangle 26">
            <a:extLst>
              <a:ext uri="{FF2B5EF4-FFF2-40B4-BE49-F238E27FC236}">
                <a16:creationId xmlns:a16="http://schemas.microsoft.com/office/drawing/2014/main" id="{39A913D3-2E48-4E75-9E03-CE727C393E41}"/>
              </a:ext>
            </a:extLst>
          </p:cNvPr>
          <p:cNvSpPr/>
          <p:nvPr/>
        </p:nvSpPr>
        <p:spPr>
          <a:xfrm>
            <a:off x="3635896" y="915566"/>
            <a:ext cx="5213598" cy="3754874"/>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Initially the algorithm infers using a binary classification function that updates from round to round and the vector of weights </a:t>
            </a:r>
            <a:r>
              <a:rPr lang="en-US" sz="1400" i="1" dirty="0">
                <a:latin typeface="Titillium Web" panose="020B0604020202020204"/>
                <a:ea typeface="Open Sans" panose="020B0606030504020204" pitchFamily="34" charset="0"/>
                <a:cs typeface="Helvetica" panose="020B0604020202020204" pitchFamily="34" charset="0"/>
              </a:rPr>
              <a:t>w ∈ R </a:t>
            </a:r>
            <a:r>
              <a:rPr lang="en-US" sz="1400" i="1" baseline="30000" dirty="0">
                <a:latin typeface="Titillium Web" panose="020B0604020202020204"/>
                <a:ea typeface="Open Sans" panose="020B0606030504020204" pitchFamily="34" charset="0"/>
                <a:cs typeface="Helvetica" panose="020B0604020202020204" pitchFamily="34" charset="0"/>
              </a:rPr>
              <a:t>n</a:t>
            </a:r>
            <a:r>
              <a:rPr lang="en-US" sz="1400" dirty="0">
                <a:latin typeface="Titillium Web" panose="020B0604020202020204"/>
                <a:ea typeface="Open Sans" panose="020B0606030504020204" pitchFamily="34" charset="0"/>
                <a:cs typeface="Helvetica" panose="020B0604020202020204" pitchFamily="34" charset="0"/>
              </a:rPr>
              <a:t> takes the </a:t>
            </a:r>
            <a:r>
              <a:rPr lang="en-US" sz="1400" i="1" dirty="0">
                <a:latin typeface="Titillium Web" panose="020B0604020202020204"/>
                <a:ea typeface="Open Sans" panose="020B0606030504020204" pitchFamily="34" charset="0"/>
                <a:cs typeface="Helvetica" panose="020B0604020202020204" pitchFamily="34" charset="0"/>
              </a:rPr>
              <a:t>sign (x . w)</a:t>
            </a:r>
            <a:r>
              <a:rPr lang="en-US" sz="1400" dirty="0">
                <a:latin typeface="Titillium Web" panose="020B0604020202020204"/>
                <a:ea typeface="Open Sans" panose="020B0606030504020204" pitchFamily="34" charset="0"/>
                <a:cs typeface="Helvetica" panose="020B0604020202020204" pitchFamily="34" charset="0"/>
              </a:rPr>
              <a:t> form </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magnitude </a:t>
            </a:r>
            <a:r>
              <a:rPr lang="en-US" sz="1400" i="1" dirty="0">
                <a:latin typeface="Titillium Web" panose="020B0604020202020204"/>
                <a:ea typeface="Open Sans" panose="020B0606030504020204" pitchFamily="34" charset="0"/>
                <a:cs typeface="Helvetica" panose="020B0604020202020204" pitchFamily="34" charset="0"/>
              </a:rPr>
              <a:t>|x . w| </a:t>
            </a:r>
            <a:r>
              <a:rPr lang="en-US" sz="1400" dirty="0">
                <a:latin typeface="Titillium Web" panose="020B0604020202020204"/>
                <a:ea typeface="Open Sans" panose="020B0606030504020204" pitchFamily="34" charset="0"/>
                <a:cs typeface="Helvetica" panose="020B0604020202020204" pitchFamily="34" charset="0"/>
              </a:rPr>
              <a:t>is the confidence score of prediction</a:t>
            </a:r>
          </a:p>
          <a:p>
            <a:pPr marL="285750"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i="1" dirty="0" err="1">
                <a:latin typeface="Titillium Web" panose="020B0604020202020204"/>
                <a:ea typeface="Open Sans" panose="020B0606030504020204" pitchFamily="34" charset="0"/>
                <a:cs typeface="Helvetica" panose="020B0604020202020204" pitchFamily="34" charset="0"/>
              </a:rPr>
              <a:t>w</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dirty="0">
                <a:latin typeface="Titillium Web" panose="020B0604020202020204"/>
                <a:ea typeface="Open Sans" panose="020B0606030504020204" pitchFamily="34" charset="0"/>
                <a:cs typeface="Helvetica" panose="020B0604020202020204" pitchFamily="34" charset="0"/>
              </a:rPr>
              <a:t> is the weight vector that Train++ uses on round </a:t>
            </a:r>
            <a:r>
              <a:rPr lang="en-US" sz="1400" i="1" dirty="0">
                <a:latin typeface="Titillium Web" panose="020B0604020202020204"/>
                <a:ea typeface="Open Sans" panose="020B0606030504020204" pitchFamily="34" charset="0"/>
                <a:cs typeface="Helvetica" panose="020B0604020202020204" pitchFamily="34" charset="0"/>
              </a:rPr>
              <a:t>t</a:t>
            </a:r>
            <a:r>
              <a:rPr lang="en-US" sz="1400" dirty="0">
                <a:latin typeface="Titillium Web" panose="020B0604020202020204"/>
                <a:ea typeface="Open Sans" panose="020B0606030504020204" pitchFamily="34" charset="0"/>
                <a:cs typeface="Helvetica" panose="020B0604020202020204" pitchFamily="34" charset="0"/>
              </a:rPr>
              <a:t> </a:t>
            </a:r>
          </a:p>
          <a:p>
            <a:pPr marL="285750"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i="1" dirty="0" err="1">
                <a:latin typeface="Titillium Web" panose="020B0604020202020204"/>
                <a:ea typeface="Open Sans" panose="020B0606030504020204" pitchFamily="34" charset="0"/>
                <a:cs typeface="Helvetica" panose="020B0604020202020204" pitchFamily="34" charset="0"/>
              </a:rPr>
              <a:t>y</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baseline="-25000" dirty="0">
                <a:latin typeface="Titillium Web" panose="020B0604020202020204"/>
                <a:ea typeface="Open Sans" panose="020B0606030504020204" pitchFamily="34" charset="0"/>
                <a:cs typeface="Helvetica" panose="020B0604020202020204" pitchFamily="34" charset="0"/>
              </a:rPr>
              <a:t> </a:t>
            </a:r>
            <a:r>
              <a:rPr lang="en-US" sz="1400" i="1" dirty="0">
                <a:latin typeface="Titillium Web" panose="020B0604020202020204"/>
                <a:ea typeface="Open Sans" panose="020B0606030504020204" pitchFamily="34" charset="0"/>
                <a:cs typeface="Helvetica" panose="020B0604020202020204" pitchFamily="34" charset="0"/>
              </a:rPr>
              <a:t>(</a:t>
            </a:r>
            <a:r>
              <a:rPr lang="en-US" sz="1400" i="1" dirty="0" err="1">
                <a:latin typeface="Titillium Web" panose="020B0604020202020204"/>
                <a:ea typeface="Open Sans" panose="020B0606030504020204" pitchFamily="34" charset="0"/>
                <a:cs typeface="Helvetica" panose="020B0604020202020204" pitchFamily="34" charset="0"/>
              </a:rPr>
              <a:t>x</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dirty="0">
                <a:latin typeface="Titillium Web" panose="020B0604020202020204"/>
                <a:ea typeface="Open Sans" panose="020B0606030504020204" pitchFamily="34" charset="0"/>
                <a:cs typeface="Helvetica" panose="020B0604020202020204" pitchFamily="34" charset="0"/>
              </a:rPr>
              <a:t> . </a:t>
            </a:r>
            <a:r>
              <a:rPr lang="en-US" sz="1400" i="1" dirty="0" err="1">
                <a:latin typeface="Titillium Web" panose="020B0604020202020204"/>
                <a:ea typeface="Open Sans" panose="020B0606030504020204" pitchFamily="34" charset="0"/>
                <a:cs typeface="Helvetica" panose="020B0604020202020204" pitchFamily="34" charset="0"/>
              </a:rPr>
              <a:t>w</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dirty="0">
                <a:latin typeface="Titillium Web" panose="020B0604020202020204"/>
                <a:ea typeface="Open Sans" panose="020B0606030504020204" pitchFamily="34" charset="0"/>
                <a:cs typeface="Helvetica" panose="020B0604020202020204" pitchFamily="34" charset="0"/>
              </a:rPr>
              <a:t>) </a:t>
            </a:r>
            <a:r>
              <a:rPr lang="en-US" sz="1400" dirty="0">
                <a:latin typeface="Titillium Web" panose="020B0604020202020204"/>
                <a:ea typeface="Open Sans" panose="020B0606030504020204" pitchFamily="34" charset="0"/>
                <a:cs typeface="Helvetica" panose="020B0604020202020204" pitchFamily="34" charset="0"/>
              </a:rPr>
              <a:t>is the margin obtained at </a:t>
            </a:r>
            <a:r>
              <a:rPr lang="en-US" sz="1400" i="1" dirty="0">
                <a:latin typeface="Titillium Web" panose="020B0604020202020204"/>
                <a:ea typeface="Open Sans" panose="020B0606030504020204" pitchFamily="34" charset="0"/>
                <a:cs typeface="Helvetica" panose="020B0604020202020204" pitchFamily="34" charset="0"/>
              </a:rPr>
              <a:t>t</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Whenever algorithm makes a correct prediction </a:t>
            </a:r>
            <a:r>
              <a:rPr lang="en-US" sz="1400" i="1" dirty="0">
                <a:latin typeface="Titillium Web" panose="020B0604020202020204"/>
                <a:ea typeface="Open Sans" panose="020B0606030504020204" pitchFamily="34" charset="0"/>
                <a:cs typeface="Helvetica" panose="020B0604020202020204" pitchFamily="34" charset="0"/>
              </a:rPr>
              <a:t>sign (</a:t>
            </a:r>
            <a:r>
              <a:rPr lang="en-US" sz="1400" i="1" dirty="0" err="1">
                <a:latin typeface="Titillium Web" panose="020B0604020202020204"/>
                <a:ea typeface="Open Sans" panose="020B0606030504020204" pitchFamily="34" charset="0"/>
                <a:cs typeface="Helvetica" panose="020B0604020202020204" pitchFamily="34" charset="0"/>
              </a:rPr>
              <a:t>x</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dirty="0">
                <a:latin typeface="Titillium Web" panose="020B0604020202020204"/>
                <a:ea typeface="Open Sans" panose="020B0606030504020204" pitchFamily="34" charset="0"/>
                <a:cs typeface="Helvetica" panose="020B0604020202020204" pitchFamily="34" charset="0"/>
              </a:rPr>
              <a:t> . </a:t>
            </a:r>
            <a:r>
              <a:rPr lang="en-US" sz="1400" i="1" dirty="0" err="1">
                <a:latin typeface="Titillium Web" panose="020B0604020202020204"/>
                <a:ea typeface="Open Sans" panose="020B0606030504020204" pitchFamily="34" charset="0"/>
                <a:cs typeface="Helvetica" panose="020B0604020202020204" pitchFamily="34" charset="0"/>
              </a:rPr>
              <a:t>w</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dirty="0">
                <a:latin typeface="Titillium Web" panose="020B0604020202020204"/>
                <a:ea typeface="Open Sans" panose="020B0606030504020204" pitchFamily="34" charset="0"/>
                <a:cs typeface="Helvetica" panose="020B0604020202020204" pitchFamily="34" charset="0"/>
              </a:rPr>
              <a:t>) = </a:t>
            </a:r>
            <a:r>
              <a:rPr lang="en-US" sz="1400" i="1" dirty="0" err="1">
                <a:latin typeface="Titillium Web" panose="020B0604020202020204"/>
                <a:ea typeface="Open Sans" panose="020B0606030504020204" pitchFamily="34" charset="0"/>
                <a:cs typeface="Helvetica" panose="020B0604020202020204" pitchFamily="34" charset="0"/>
              </a:rPr>
              <a:t>y</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baseline="-25000" dirty="0">
                <a:latin typeface="Titillium Web" panose="020B0604020202020204"/>
                <a:ea typeface="Open Sans" panose="020B0606030504020204" pitchFamily="34" charset="0"/>
                <a:cs typeface="Helvetica" panose="020B0604020202020204" pitchFamily="34" charset="0"/>
              </a:rPr>
              <a:t> </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After prediction, we instruct Train++ to predict again with a higher confidence score</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Hence, the goal becomes to achieve at least 1 as the margin, as frequently as possible</a:t>
            </a:r>
          </a:p>
        </p:txBody>
      </p:sp>
      <p:pic>
        <p:nvPicPr>
          <p:cNvPr id="28" name="Picture 27">
            <a:extLst>
              <a:ext uri="{FF2B5EF4-FFF2-40B4-BE49-F238E27FC236}">
                <a16:creationId xmlns:a16="http://schemas.microsoft.com/office/drawing/2014/main" id="{F4FB8126-C4DC-4E33-BA72-801F7C717F20}"/>
              </a:ext>
            </a:extLst>
          </p:cNvPr>
          <p:cNvPicPr>
            <a:picLocks noChangeAspect="1"/>
          </p:cNvPicPr>
          <p:nvPr/>
        </p:nvPicPr>
        <p:blipFill rotWithShape="1">
          <a:blip r:embed="rId3"/>
          <a:srcRect t="35592" b="33828"/>
          <a:stretch/>
        </p:blipFill>
        <p:spPr>
          <a:xfrm>
            <a:off x="157704" y="1923678"/>
            <a:ext cx="3227356" cy="1296144"/>
          </a:xfrm>
          <a:prstGeom prst="rect">
            <a:avLst/>
          </a:prstGeom>
        </p:spPr>
      </p:pic>
    </p:spTree>
    <p:extLst>
      <p:ext uri="{BB962C8B-B14F-4D97-AF65-F5344CB8AC3E}">
        <p14:creationId xmlns:p14="http://schemas.microsoft.com/office/powerpoint/2010/main" val="294885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EBA9F2-287C-4828-BE6A-ECFECB8D3106}"/>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Train++: Core Algorithm</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8E165EB9-4E12-43B0-841F-AAC79ACF3073}"/>
              </a:ext>
            </a:extLst>
          </p:cNvPr>
          <p:cNvSpPr txBox="1"/>
          <p:nvPr/>
        </p:nvSpPr>
        <p:spPr>
          <a:xfrm flipH="1">
            <a:off x="510034" y="3147814"/>
            <a:ext cx="2592288" cy="276999"/>
          </a:xfrm>
          <a:prstGeom prst="rect">
            <a:avLst/>
          </a:prstGeom>
          <a:noFill/>
        </p:spPr>
        <p:txBody>
          <a:bodyPr wrap="square" rtlCol="0">
            <a:spAutoFit/>
          </a:bodyPr>
          <a:lstStyle/>
          <a:p>
            <a:pPr algn="ctr"/>
            <a:r>
              <a:rPr lang="en-US" sz="1200" dirty="0">
                <a:latin typeface="Titillium Web" panose="020B0604020202020204"/>
              </a:rPr>
              <a:t>Third part</a:t>
            </a:r>
          </a:p>
        </p:txBody>
      </p:sp>
      <p:pic>
        <p:nvPicPr>
          <p:cNvPr id="12" name="Picture 11">
            <a:extLst>
              <a:ext uri="{FF2B5EF4-FFF2-40B4-BE49-F238E27FC236}">
                <a16:creationId xmlns:a16="http://schemas.microsoft.com/office/drawing/2014/main" id="{7FF0270C-DE98-43A2-84A5-1C343361BD90}"/>
              </a:ext>
            </a:extLst>
          </p:cNvPr>
          <p:cNvPicPr>
            <a:picLocks noChangeAspect="1"/>
          </p:cNvPicPr>
          <p:nvPr/>
        </p:nvPicPr>
        <p:blipFill>
          <a:blip r:embed="rId3"/>
          <a:stretch>
            <a:fillRect/>
          </a:stretch>
        </p:blipFill>
        <p:spPr>
          <a:xfrm>
            <a:off x="3923928" y="1944053"/>
            <a:ext cx="4781550" cy="885825"/>
          </a:xfrm>
          <a:prstGeom prst="rect">
            <a:avLst/>
          </a:prstGeom>
        </p:spPr>
      </p:pic>
      <p:sp>
        <p:nvSpPr>
          <p:cNvPr id="13" name="Rectangle 12">
            <a:extLst>
              <a:ext uri="{FF2B5EF4-FFF2-40B4-BE49-F238E27FC236}">
                <a16:creationId xmlns:a16="http://schemas.microsoft.com/office/drawing/2014/main" id="{6837F5EC-2B99-43D2-9643-3B27C6D45EE9}"/>
              </a:ext>
            </a:extLst>
          </p:cNvPr>
          <p:cNvSpPr/>
          <p:nvPr/>
        </p:nvSpPr>
        <p:spPr>
          <a:xfrm>
            <a:off x="3851920" y="1419622"/>
            <a:ext cx="4781550" cy="3108543"/>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Whenever </a:t>
            </a:r>
            <a:r>
              <a:rPr lang="en-US" sz="1400" i="1" dirty="0" err="1">
                <a:latin typeface="Titillium Web" panose="020B0604020202020204"/>
                <a:ea typeface="Open Sans" panose="020B0606030504020204" pitchFamily="34" charset="0"/>
                <a:cs typeface="Helvetica" panose="020B0604020202020204" pitchFamily="34" charset="0"/>
              </a:rPr>
              <a:t>y</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baseline="-25000" dirty="0">
                <a:latin typeface="Titillium Web" panose="020B0604020202020204"/>
                <a:ea typeface="Open Sans" panose="020B0606030504020204" pitchFamily="34" charset="0"/>
                <a:cs typeface="Helvetica" panose="020B0604020202020204" pitchFamily="34" charset="0"/>
              </a:rPr>
              <a:t> </a:t>
            </a:r>
            <a:r>
              <a:rPr lang="en-US" sz="1400" i="1" dirty="0">
                <a:latin typeface="Titillium Web" panose="020B0604020202020204"/>
                <a:ea typeface="Open Sans" panose="020B0606030504020204" pitchFamily="34" charset="0"/>
                <a:cs typeface="Helvetica" panose="020B0604020202020204" pitchFamily="34" charset="0"/>
              </a:rPr>
              <a:t>(</a:t>
            </a:r>
            <a:r>
              <a:rPr lang="en-US" sz="1400" i="1" dirty="0" err="1">
                <a:latin typeface="Titillium Web" panose="020B0604020202020204"/>
                <a:ea typeface="Open Sans" panose="020B0606030504020204" pitchFamily="34" charset="0"/>
                <a:cs typeface="Helvetica" panose="020B0604020202020204" pitchFamily="34" charset="0"/>
              </a:rPr>
              <a:t>x</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dirty="0">
                <a:latin typeface="Titillium Web" panose="020B0604020202020204"/>
                <a:ea typeface="Open Sans" panose="020B0606030504020204" pitchFamily="34" charset="0"/>
                <a:cs typeface="Helvetica" panose="020B0604020202020204" pitchFamily="34" charset="0"/>
              </a:rPr>
              <a:t> . </a:t>
            </a:r>
            <a:r>
              <a:rPr lang="en-US" sz="1400" i="1" dirty="0" err="1">
                <a:latin typeface="Titillium Web" panose="020B0604020202020204"/>
                <a:ea typeface="Open Sans" panose="020B0606030504020204" pitchFamily="34" charset="0"/>
                <a:cs typeface="Helvetica" panose="020B0604020202020204" pitchFamily="34" charset="0"/>
              </a:rPr>
              <a:t>w</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dirty="0">
                <a:latin typeface="Titillium Web" panose="020B0604020202020204"/>
                <a:ea typeface="Open Sans" panose="020B0606030504020204" pitchFamily="34" charset="0"/>
                <a:cs typeface="Helvetica" panose="020B0604020202020204" pitchFamily="34" charset="0"/>
              </a:rPr>
              <a:t>)</a:t>
            </a:r>
            <a:r>
              <a:rPr lang="en-US" sz="1400" dirty="0">
                <a:latin typeface="Titillium Web" panose="020B0604020202020204"/>
                <a:ea typeface="Open Sans" panose="020B0606030504020204" pitchFamily="34" charset="0"/>
                <a:cs typeface="Helvetica" panose="020B0604020202020204" pitchFamily="34" charset="0"/>
              </a:rPr>
              <a:t> </a:t>
            </a:r>
            <a:r>
              <a:rPr lang="en-US" sz="1400" i="1" dirty="0">
                <a:latin typeface="Titillium Web" panose="020B0604020202020204"/>
                <a:ea typeface="Open Sans" panose="020B0606030504020204" pitchFamily="34" charset="0"/>
                <a:cs typeface="Helvetica" panose="020B0604020202020204" pitchFamily="34" charset="0"/>
              </a:rPr>
              <a:t>&lt; 1 </a:t>
            </a:r>
            <a:r>
              <a:rPr lang="en-US" sz="1400" dirty="0">
                <a:latin typeface="Titillium Web" panose="020B0604020202020204"/>
                <a:ea typeface="Open Sans" panose="020B0606030504020204" pitchFamily="34" charset="0"/>
                <a:cs typeface="Helvetica" panose="020B0604020202020204" pitchFamily="34" charset="0"/>
              </a:rPr>
              <a:t>Hinge-loss makes Train++ suffer an instantaneous loss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endParaRPr lang="en-US" sz="1400" dirty="0">
              <a:latin typeface="Titillium Web" panose="020B0604020202020204"/>
              <a:ea typeface="Open Sans" panose="020B0606030504020204" pitchFamily="34" charset="0"/>
              <a:cs typeface="Helvetica" panose="020B0604020202020204" pitchFamily="34" charset="0"/>
            </a:endParaRPr>
          </a:p>
          <a:p>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If margin exceeds 1 the loss is zero</a:t>
            </a:r>
          </a:p>
          <a:p>
            <a:pPr lvl="1"/>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Else, it is the difference between the margin and 1</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Now we require an update rule to modify the weight vector for each round</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p:txBody>
      </p:sp>
      <p:pic>
        <p:nvPicPr>
          <p:cNvPr id="19" name="Picture 18">
            <a:extLst>
              <a:ext uri="{FF2B5EF4-FFF2-40B4-BE49-F238E27FC236}">
                <a16:creationId xmlns:a16="http://schemas.microsoft.com/office/drawing/2014/main" id="{6B1BF149-4E63-4ED3-A012-034ED8CA2797}"/>
              </a:ext>
            </a:extLst>
          </p:cNvPr>
          <p:cNvPicPr>
            <a:picLocks noChangeAspect="1"/>
          </p:cNvPicPr>
          <p:nvPr/>
        </p:nvPicPr>
        <p:blipFill rotWithShape="1">
          <a:blip r:embed="rId4"/>
          <a:srcRect t="65732" b="11921"/>
          <a:stretch/>
        </p:blipFill>
        <p:spPr>
          <a:xfrm>
            <a:off x="224296" y="2107473"/>
            <a:ext cx="3163764" cy="928553"/>
          </a:xfrm>
          <a:prstGeom prst="rect">
            <a:avLst/>
          </a:prstGeom>
        </p:spPr>
      </p:pic>
    </p:spTree>
    <p:extLst>
      <p:ext uri="{BB962C8B-B14F-4D97-AF65-F5344CB8AC3E}">
        <p14:creationId xmlns:p14="http://schemas.microsoft.com/office/powerpoint/2010/main" val="309014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Introduction</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2826716" y="1048256"/>
            <a:ext cx="5941888" cy="3046988"/>
          </a:xfrm>
          <a:prstGeom prst="rect">
            <a:avLst/>
          </a:prstGeom>
        </p:spPr>
        <p:txBody>
          <a:bodyPr wrap="square">
            <a:spAutoFit/>
          </a:bodyPr>
          <a:lstStyle/>
          <a:p>
            <a:pPr marL="285750" indent="-285750">
              <a:buFont typeface="Wingdings" panose="05000000000000000000" pitchFamily="2" charset="2"/>
              <a:buChar char="§"/>
            </a:pPr>
            <a:r>
              <a:rPr lang="en-US" sz="1600" dirty="0">
                <a:latin typeface="Titillium Web" panose="020B0604020202020204"/>
                <a:ea typeface="Open Sans" panose="020B0606030504020204" pitchFamily="34" charset="0"/>
                <a:cs typeface="Helvetica" panose="020B0604020202020204" pitchFamily="34" charset="0"/>
              </a:rPr>
              <a:t>In the real-world, every new scene generates a fresh, unseen data pattern</a:t>
            </a:r>
          </a:p>
          <a:p>
            <a:endParaRPr lang="en-US" sz="16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600" dirty="0">
                <a:latin typeface="Titillium Web" panose="020B0604020202020204"/>
                <a:ea typeface="Open Sans" panose="020B0606030504020204" pitchFamily="34" charset="0"/>
                <a:cs typeface="Helvetica" panose="020B0604020202020204" pitchFamily="34" charset="0"/>
              </a:rPr>
              <a:t>When the model deployed in edge devices sees such fresh patterns, it will either not know how to react to that specific scenario or lead to false or less accurate results </a:t>
            </a:r>
          </a:p>
          <a:p>
            <a:pPr marL="285750" indent="-285750">
              <a:buFont typeface="Wingdings" panose="05000000000000000000" pitchFamily="2" charset="2"/>
              <a:buChar char="§"/>
            </a:pPr>
            <a:endParaRPr lang="en-US" sz="16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600" dirty="0">
                <a:latin typeface="Titillium Web" panose="020B0604020202020204"/>
                <a:ea typeface="Open Sans" panose="020B0606030504020204" pitchFamily="34" charset="0"/>
                <a:cs typeface="Helvetica" panose="020B0604020202020204" pitchFamily="34" charset="0"/>
              </a:rPr>
              <a:t>A model trained using data from one context will not produce the expected results when deployed in another context</a:t>
            </a:r>
          </a:p>
          <a:p>
            <a:pPr marL="285750" indent="-285750">
              <a:buFont typeface="Wingdings" panose="05000000000000000000" pitchFamily="2" charset="2"/>
              <a:buChar char="§"/>
            </a:pPr>
            <a:endParaRPr lang="en-US" sz="16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600" dirty="0">
                <a:latin typeface="Titillium Web" panose="020B0604020202020204"/>
                <a:ea typeface="Open Sans" panose="020B0606030504020204" pitchFamily="34" charset="0"/>
                <a:cs typeface="Helvetica" panose="020B0604020202020204" pitchFamily="34" charset="0"/>
              </a:rPr>
              <a:t>It is not feasible to train multiple models for multiple environments and contexts</a:t>
            </a:r>
          </a:p>
        </p:txBody>
      </p:sp>
      <p:pic>
        <p:nvPicPr>
          <p:cNvPr id="2" name="Picture 2" descr="TC Direct for Temperature Sensing, Measurement and Control">
            <a:extLst>
              <a:ext uri="{FF2B5EF4-FFF2-40B4-BE49-F238E27FC236}">
                <a16:creationId xmlns:a16="http://schemas.microsoft.com/office/drawing/2014/main" id="{08B5464B-6BD8-474B-93D9-927B90A68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81" r="11121"/>
          <a:stretch/>
        </p:blipFill>
        <p:spPr bwMode="auto">
          <a:xfrm>
            <a:off x="840712" y="1508358"/>
            <a:ext cx="763508" cy="3985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9539D4-04CF-40DC-9E85-656EB7B473D9}"/>
              </a:ext>
            </a:extLst>
          </p:cNvPr>
          <p:cNvSpPr/>
          <p:nvPr/>
        </p:nvSpPr>
        <p:spPr>
          <a:xfrm>
            <a:off x="683568" y="1059582"/>
            <a:ext cx="1691680" cy="1296144"/>
          </a:xfrm>
          <a:prstGeom prst="rect">
            <a:avLst/>
          </a:prstGeom>
          <a:noFill/>
          <a:ln>
            <a:solidFill>
              <a:schemeClr val="tx1"/>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989FF5-2E9D-4ABC-84D4-BEB79BEA2B7E}"/>
              </a:ext>
            </a:extLst>
          </p:cNvPr>
          <p:cNvSpPr txBox="1"/>
          <p:nvPr/>
        </p:nvSpPr>
        <p:spPr>
          <a:xfrm>
            <a:off x="1018111" y="2360347"/>
            <a:ext cx="1080120" cy="261610"/>
          </a:xfrm>
          <a:prstGeom prst="rect">
            <a:avLst/>
          </a:prstGeom>
          <a:noFill/>
        </p:spPr>
        <p:txBody>
          <a:bodyPr wrap="square" rtlCol="0">
            <a:spAutoFit/>
          </a:bodyPr>
          <a:lstStyle/>
          <a:p>
            <a:pPr algn="ctr"/>
            <a:r>
              <a:rPr lang="en-US" sz="1100" dirty="0">
                <a:solidFill>
                  <a:srgbClr val="00B050"/>
                </a:solidFill>
                <a:latin typeface="Titillium Web" panose="020B0604020202020204"/>
                <a:cs typeface="Times New Roman" panose="02020603050405020304" pitchFamily="18" charset="0"/>
              </a:rPr>
              <a:t>Accuracy: 92 %</a:t>
            </a:r>
          </a:p>
        </p:txBody>
      </p:sp>
      <p:sp>
        <p:nvSpPr>
          <p:cNvPr id="12" name="TextBox 11">
            <a:extLst>
              <a:ext uri="{FF2B5EF4-FFF2-40B4-BE49-F238E27FC236}">
                <a16:creationId xmlns:a16="http://schemas.microsoft.com/office/drawing/2014/main" id="{895E2B30-210D-4A42-932D-553502A0357D}"/>
              </a:ext>
            </a:extLst>
          </p:cNvPr>
          <p:cNvSpPr txBox="1"/>
          <p:nvPr/>
        </p:nvSpPr>
        <p:spPr>
          <a:xfrm>
            <a:off x="1018111" y="4023979"/>
            <a:ext cx="1080120" cy="261610"/>
          </a:xfrm>
          <a:prstGeom prst="rect">
            <a:avLst/>
          </a:prstGeom>
          <a:noFill/>
        </p:spPr>
        <p:txBody>
          <a:bodyPr wrap="square" rtlCol="0">
            <a:spAutoFit/>
          </a:bodyPr>
          <a:lstStyle/>
          <a:p>
            <a:pPr algn="ctr"/>
            <a:r>
              <a:rPr lang="en-US" sz="1100" dirty="0">
                <a:solidFill>
                  <a:schemeClr val="accent6"/>
                </a:solidFill>
                <a:latin typeface="Titillium Web" panose="020B0604020202020204"/>
                <a:cs typeface="Times New Roman" panose="02020603050405020304" pitchFamily="18" charset="0"/>
              </a:rPr>
              <a:t>Accuracy: 54 %</a:t>
            </a:r>
          </a:p>
        </p:txBody>
      </p:sp>
      <p:sp>
        <p:nvSpPr>
          <p:cNvPr id="14" name="TextBox 13">
            <a:extLst>
              <a:ext uri="{FF2B5EF4-FFF2-40B4-BE49-F238E27FC236}">
                <a16:creationId xmlns:a16="http://schemas.microsoft.com/office/drawing/2014/main" id="{7C20567E-CCC7-478A-A233-B7098AC4AD67}"/>
              </a:ext>
            </a:extLst>
          </p:cNvPr>
          <p:cNvSpPr txBox="1"/>
          <p:nvPr/>
        </p:nvSpPr>
        <p:spPr>
          <a:xfrm>
            <a:off x="878842" y="1906950"/>
            <a:ext cx="679329" cy="338554"/>
          </a:xfrm>
          <a:prstGeom prst="rect">
            <a:avLst/>
          </a:prstGeom>
          <a:noFill/>
        </p:spPr>
        <p:txBody>
          <a:bodyPr wrap="square" rtlCol="0">
            <a:spAutoFit/>
          </a:bodyPr>
          <a:lstStyle/>
          <a:p>
            <a:pPr algn="ctr"/>
            <a:r>
              <a:rPr lang="en-US" sz="800" dirty="0">
                <a:latin typeface="Titillium Web" panose="020B0604020202020204"/>
                <a:cs typeface="Times New Roman" panose="02020603050405020304" pitchFamily="18" charset="0"/>
              </a:rPr>
              <a:t>Mobile </a:t>
            </a:r>
          </a:p>
          <a:p>
            <a:pPr algn="ctr"/>
            <a:r>
              <a:rPr lang="en-US" sz="800" dirty="0">
                <a:latin typeface="Titillium Web" panose="020B0604020202020204"/>
                <a:cs typeface="Times New Roman" panose="02020603050405020304" pitchFamily="18" charset="0"/>
              </a:rPr>
              <a:t>edge device</a:t>
            </a:r>
          </a:p>
        </p:txBody>
      </p:sp>
      <p:sp>
        <p:nvSpPr>
          <p:cNvPr id="18" name="TextBox 17">
            <a:extLst>
              <a:ext uri="{FF2B5EF4-FFF2-40B4-BE49-F238E27FC236}">
                <a16:creationId xmlns:a16="http://schemas.microsoft.com/office/drawing/2014/main" id="{360718DE-6B9C-4112-9798-1219BA7C7CA1}"/>
              </a:ext>
            </a:extLst>
          </p:cNvPr>
          <p:cNvSpPr txBox="1"/>
          <p:nvPr/>
        </p:nvSpPr>
        <p:spPr>
          <a:xfrm>
            <a:off x="660581" y="1117886"/>
            <a:ext cx="657533" cy="246221"/>
          </a:xfrm>
          <a:prstGeom prst="rect">
            <a:avLst/>
          </a:prstGeom>
          <a:noFill/>
        </p:spPr>
        <p:txBody>
          <a:bodyPr wrap="square" rtlCol="0">
            <a:spAutoFit/>
          </a:bodyPr>
          <a:lstStyle/>
          <a:p>
            <a:pPr algn="ctr"/>
            <a:r>
              <a:rPr lang="en-US" sz="1000" b="1" dirty="0">
                <a:latin typeface="Titillium Web" panose="020B0604020202020204"/>
                <a:cs typeface="Times New Roman" panose="02020603050405020304" pitchFamily="18" charset="0"/>
              </a:rPr>
              <a:t>Scene A</a:t>
            </a:r>
          </a:p>
        </p:txBody>
      </p:sp>
      <p:pic>
        <p:nvPicPr>
          <p:cNvPr id="23" name="Picture 22" descr="A close up of a logo&#10;&#10;Description automatically generated">
            <a:extLst>
              <a:ext uri="{FF2B5EF4-FFF2-40B4-BE49-F238E27FC236}">
                <a16:creationId xmlns:a16="http://schemas.microsoft.com/office/drawing/2014/main" id="{184F29C1-C9CB-4846-BF25-0F8C81F682D5}"/>
              </a:ext>
            </a:extLst>
          </p:cNvPr>
          <p:cNvPicPr>
            <a:picLocks noChangeAspect="1"/>
          </p:cNvPicPr>
          <p:nvPr/>
        </p:nvPicPr>
        <p:blipFill>
          <a:blip r:embed="rId4"/>
          <a:stretch>
            <a:fillRect/>
          </a:stretch>
        </p:blipFill>
        <p:spPr>
          <a:xfrm>
            <a:off x="1755766" y="1188752"/>
            <a:ext cx="452496" cy="452496"/>
          </a:xfrm>
          <a:prstGeom prst="rect">
            <a:avLst/>
          </a:prstGeom>
        </p:spPr>
      </p:pic>
      <p:sp>
        <p:nvSpPr>
          <p:cNvPr id="26" name="TextBox 25">
            <a:extLst>
              <a:ext uri="{FF2B5EF4-FFF2-40B4-BE49-F238E27FC236}">
                <a16:creationId xmlns:a16="http://schemas.microsoft.com/office/drawing/2014/main" id="{E2F87930-1ECA-4208-8F76-7C7A69EAD136}"/>
              </a:ext>
            </a:extLst>
          </p:cNvPr>
          <p:cNvSpPr txBox="1"/>
          <p:nvPr/>
        </p:nvSpPr>
        <p:spPr>
          <a:xfrm>
            <a:off x="1642350" y="1688316"/>
            <a:ext cx="679329" cy="584775"/>
          </a:xfrm>
          <a:prstGeom prst="rect">
            <a:avLst/>
          </a:prstGeom>
          <a:noFill/>
        </p:spPr>
        <p:txBody>
          <a:bodyPr wrap="square" rtlCol="0">
            <a:spAutoFit/>
          </a:bodyPr>
          <a:lstStyle/>
          <a:p>
            <a:pPr algn="ctr"/>
            <a:r>
              <a:rPr lang="en-US" sz="800" b="1" dirty="0">
                <a:latin typeface="Titillium Web" panose="020B0604020202020204"/>
                <a:cs typeface="Times New Roman" panose="02020603050405020304" pitchFamily="18" charset="0"/>
              </a:rPr>
              <a:t>Input</a:t>
            </a:r>
          </a:p>
          <a:p>
            <a:pPr algn="ctr"/>
            <a:r>
              <a:rPr lang="en-US" sz="800" dirty="0">
                <a:latin typeface="Titillium Web" panose="020B0604020202020204"/>
                <a:cs typeface="Times New Roman" panose="02020603050405020304" pitchFamily="18" charset="0"/>
              </a:rPr>
              <a:t>0 - 40 C</a:t>
            </a:r>
          </a:p>
          <a:p>
            <a:pPr algn="ctr"/>
            <a:r>
              <a:rPr lang="en-US" sz="800" dirty="0">
                <a:latin typeface="Titillium Web" panose="020B0604020202020204"/>
                <a:cs typeface="Times New Roman" panose="02020603050405020304" pitchFamily="18" charset="0"/>
              </a:rPr>
              <a:t>5 - 400 Lux</a:t>
            </a:r>
          </a:p>
          <a:p>
            <a:pPr algn="ctr"/>
            <a:r>
              <a:rPr lang="en-US" sz="800" dirty="0">
                <a:latin typeface="Titillium Web" panose="020B0604020202020204"/>
                <a:cs typeface="Times New Roman" panose="02020603050405020304" pitchFamily="18" charset="0"/>
              </a:rPr>
              <a:t>1.1 - 1.8 Bar</a:t>
            </a:r>
          </a:p>
        </p:txBody>
      </p:sp>
      <p:pic>
        <p:nvPicPr>
          <p:cNvPr id="28" name="Picture 2" descr="TC Direct for Temperature Sensing, Measurement and Control">
            <a:extLst>
              <a:ext uri="{FF2B5EF4-FFF2-40B4-BE49-F238E27FC236}">
                <a16:creationId xmlns:a16="http://schemas.microsoft.com/office/drawing/2014/main" id="{CB88A769-79B5-4D01-BDBC-01AE2FF510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81" r="11121"/>
          <a:stretch/>
        </p:blipFill>
        <p:spPr bwMode="auto">
          <a:xfrm>
            <a:off x="840712" y="3178246"/>
            <a:ext cx="763508" cy="39859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9473A753-0F32-488D-85F9-C5AE586834B6}"/>
              </a:ext>
            </a:extLst>
          </p:cNvPr>
          <p:cNvSpPr/>
          <p:nvPr/>
        </p:nvSpPr>
        <p:spPr>
          <a:xfrm>
            <a:off x="683568" y="2729470"/>
            <a:ext cx="1691680" cy="1296144"/>
          </a:xfrm>
          <a:prstGeom prst="rect">
            <a:avLst/>
          </a:prstGeom>
          <a:noFill/>
          <a:ln>
            <a:solidFill>
              <a:schemeClr val="tx1"/>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ED31D16-A3E8-4D8B-8BC2-58A8AA47B907}"/>
              </a:ext>
            </a:extLst>
          </p:cNvPr>
          <p:cNvSpPr txBox="1"/>
          <p:nvPr/>
        </p:nvSpPr>
        <p:spPr>
          <a:xfrm>
            <a:off x="878842" y="3576838"/>
            <a:ext cx="679329" cy="338554"/>
          </a:xfrm>
          <a:prstGeom prst="rect">
            <a:avLst/>
          </a:prstGeom>
          <a:noFill/>
        </p:spPr>
        <p:txBody>
          <a:bodyPr wrap="square" rtlCol="0">
            <a:spAutoFit/>
          </a:bodyPr>
          <a:lstStyle/>
          <a:p>
            <a:pPr algn="ctr"/>
            <a:r>
              <a:rPr lang="en-US" sz="800" dirty="0">
                <a:latin typeface="Titillium Web" panose="020B0604020202020204"/>
                <a:cs typeface="Times New Roman" panose="02020603050405020304" pitchFamily="18" charset="0"/>
              </a:rPr>
              <a:t>Mobile </a:t>
            </a:r>
          </a:p>
          <a:p>
            <a:pPr algn="ctr"/>
            <a:r>
              <a:rPr lang="en-US" sz="800" dirty="0">
                <a:latin typeface="Titillium Web" panose="020B0604020202020204"/>
                <a:cs typeface="Times New Roman" panose="02020603050405020304" pitchFamily="18" charset="0"/>
              </a:rPr>
              <a:t>edge device</a:t>
            </a:r>
          </a:p>
        </p:txBody>
      </p:sp>
      <p:sp>
        <p:nvSpPr>
          <p:cNvPr id="34" name="TextBox 33">
            <a:extLst>
              <a:ext uri="{FF2B5EF4-FFF2-40B4-BE49-F238E27FC236}">
                <a16:creationId xmlns:a16="http://schemas.microsoft.com/office/drawing/2014/main" id="{04C5C872-B902-478A-823D-164758486B3B}"/>
              </a:ext>
            </a:extLst>
          </p:cNvPr>
          <p:cNvSpPr txBox="1"/>
          <p:nvPr/>
        </p:nvSpPr>
        <p:spPr>
          <a:xfrm>
            <a:off x="660581" y="2787774"/>
            <a:ext cx="657533" cy="246221"/>
          </a:xfrm>
          <a:prstGeom prst="rect">
            <a:avLst/>
          </a:prstGeom>
          <a:noFill/>
        </p:spPr>
        <p:txBody>
          <a:bodyPr wrap="square" rtlCol="0">
            <a:spAutoFit/>
          </a:bodyPr>
          <a:lstStyle/>
          <a:p>
            <a:pPr algn="ctr"/>
            <a:r>
              <a:rPr lang="en-US" sz="1000" b="1" dirty="0">
                <a:latin typeface="Titillium Web" panose="020B0604020202020204"/>
                <a:cs typeface="Times New Roman" panose="02020603050405020304" pitchFamily="18" charset="0"/>
              </a:rPr>
              <a:t>Scene B</a:t>
            </a:r>
          </a:p>
        </p:txBody>
      </p:sp>
      <p:pic>
        <p:nvPicPr>
          <p:cNvPr id="36" name="Picture 35" descr="A close up of a logo&#10;&#10;Description automatically generated">
            <a:extLst>
              <a:ext uri="{FF2B5EF4-FFF2-40B4-BE49-F238E27FC236}">
                <a16:creationId xmlns:a16="http://schemas.microsoft.com/office/drawing/2014/main" id="{BDE5DC40-607B-4E0A-BEE0-6A1653A8EA07}"/>
              </a:ext>
            </a:extLst>
          </p:cNvPr>
          <p:cNvPicPr>
            <a:picLocks noChangeAspect="1"/>
          </p:cNvPicPr>
          <p:nvPr/>
        </p:nvPicPr>
        <p:blipFill>
          <a:blip r:embed="rId4"/>
          <a:stretch>
            <a:fillRect/>
          </a:stretch>
        </p:blipFill>
        <p:spPr>
          <a:xfrm>
            <a:off x="1755766" y="2858640"/>
            <a:ext cx="452496" cy="452496"/>
          </a:xfrm>
          <a:prstGeom prst="rect">
            <a:avLst/>
          </a:prstGeom>
        </p:spPr>
      </p:pic>
      <p:sp>
        <p:nvSpPr>
          <p:cNvPr id="38" name="TextBox 37">
            <a:extLst>
              <a:ext uri="{FF2B5EF4-FFF2-40B4-BE49-F238E27FC236}">
                <a16:creationId xmlns:a16="http://schemas.microsoft.com/office/drawing/2014/main" id="{2C96F150-52C7-4A01-B247-32DB00B57FD4}"/>
              </a:ext>
            </a:extLst>
          </p:cNvPr>
          <p:cNvSpPr txBox="1"/>
          <p:nvPr/>
        </p:nvSpPr>
        <p:spPr>
          <a:xfrm>
            <a:off x="1642350" y="3358204"/>
            <a:ext cx="679329" cy="584775"/>
          </a:xfrm>
          <a:prstGeom prst="rect">
            <a:avLst/>
          </a:prstGeom>
          <a:noFill/>
        </p:spPr>
        <p:txBody>
          <a:bodyPr wrap="square" rtlCol="0">
            <a:spAutoFit/>
          </a:bodyPr>
          <a:lstStyle/>
          <a:p>
            <a:pPr algn="ctr"/>
            <a:r>
              <a:rPr lang="en-US" sz="800" b="1" dirty="0">
                <a:latin typeface="Titillium Web" panose="020B0604020202020204"/>
                <a:cs typeface="Times New Roman" panose="02020603050405020304" pitchFamily="18" charset="0"/>
              </a:rPr>
              <a:t>Input</a:t>
            </a:r>
          </a:p>
          <a:p>
            <a:pPr algn="ctr"/>
            <a:r>
              <a:rPr lang="en-US" sz="800" dirty="0">
                <a:latin typeface="Titillium Web" panose="020B0604020202020204"/>
                <a:cs typeface="Times New Roman" panose="02020603050405020304" pitchFamily="18" charset="0"/>
              </a:rPr>
              <a:t>-10 - 1 C</a:t>
            </a:r>
          </a:p>
          <a:p>
            <a:pPr algn="ctr"/>
            <a:r>
              <a:rPr lang="en-US" sz="800" dirty="0">
                <a:latin typeface="Titillium Web" panose="020B0604020202020204"/>
                <a:cs typeface="Times New Roman" panose="02020603050405020304" pitchFamily="18" charset="0"/>
              </a:rPr>
              <a:t>1 - 10 Lux</a:t>
            </a:r>
          </a:p>
          <a:p>
            <a:pPr algn="ctr"/>
            <a:r>
              <a:rPr lang="en-US" sz="800" dirty="0">
                <a:latin typeface="Titillium Web" panose="020B0604020202020204"/>
                <a:cs typeface="Times New Roman" panose="02020603050405020304" pitchFamily="18" charset="0"/>
              </a:rPr>
              <a:t>2 - 4 Bar</a:t>
            </a:r>
          </a:p>
        </p:txBody>
      </p:sp>
      <p:sp>
        <p:nvSpPr>
          <p:cNvPr id="40" name="TextBox 39">
            <a:extLst>
              <a:ext uri="{FF2B5EF4-FFF2-40B4-BE49-F238E27FC236}">
                <a16:creationId xmlns:a16="http://schemas.microsoft.com/office/drawing/2014/main" id="{1E5E5311-5D7A-41F5-B61F-37986F7007AF}"/>
              </a:ext>
            </a:extLst>
          </p:cNvPr>
          <p:cNvSpPr txBox="1"/>
          <p:nvPr/>
        </p:nvSpPr>
        <p:spPr>
          <a:xfrm flipH="1">
            <a:off x="369536" y="4313984"/>
            <a:ext cx="2319744" cy="461665"/>
          </a:xfrm>
          <a:prstGeom prst="rect">
            <a:avLst/>
          </a:prstGeom>
          <a:noFill/>
        </p:spPr>
        <p:txBody>
          <a:bodyPr wrap="square" rtlCol="0">
            <a:spAutoFit/>
          </a:bodyPr>
          <a:lstStyle/>
          <a:p>
            <a:pPr algn="ctr"/>
            <a:r>
              <a:rPr lang="en-US" sz="1200" dirty="0">
                <a:latin typeface="Titillium Web" panose="020B0604020202020204"/>
              </a:rPr>
              <a:t>An IoT edge device exposed to new scenes/environments</a:t>
            </a:r>
          </a:p>
        </p:txBody>
      </p:sp>
    </p:spTree>
    <p:extLst>
      <p:ext uri="{BB962C8B-B14F-4D97-AF65-F5344CB8AC3E}">
        <p14:creationId xmlns:p14="http://schemas.microsoft.com/office/powerpoint/2010/main" val="275068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P spid="14" grpId="0"/>
      <p:bldP spid="18" grpId="0"/>
      <p:bldP spid="26" grpId="0"/>
      <p:bldP spid="30" grpId="0" animBg="1"/>
      <p:bldP spid="32" grpId="0"/>
      <p:bldP spid="34" grpId="0"/>
      <p:bldP spid="38"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EBA9F2-287C-4828-BE6A-ECFECB8D3106}"/>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Train++: Core Algorithm</a:t>
            </a:r>
            <a:endParaRPr lang="en-US" sz="2800" b="1" dirty="0">
              <a:solidFill>
                <a:srgbClr val="FBAE40"/>
              </a:solidFill>
              <a:latin typeface="Helvetica" panose="020B0604020202020204" pitchFamily="34" charset="0"/>
              <a:cs typeface="Helvetica" panose="020B0604020202020204" pitchFamily="34" charset="0"/>
            </a:endParaRPr>
          </a:p>
        </p:txBody>
      </p:sp>
      <p:pic>
        <p:nvPicPr>
          <p:cNvPr id="15" name="Picture 14">
            <a:extLst>
              <a:ext uri="{FF2B5EF4-FFF2-40B4-BE49-F238E27FC236}">
                <a16:creationId xmlns:a16="http://schemas.microsoft.com/office/drawing/2014/main" id="{CA11314C-4C01-4EE5-8F7C-94F8ACC7A39C}"/>
              </a:ext>
            </a:extLst>
          </p:cNvPr>
          <p:cNvPicPr>
            <a:picLocks noChangeAspect="1"/>
          </p:cNvPicPr>
          <p:nvPr/>
        </p:nvPicPr>
        <p:blipFill rotWithShape="1">
          <a:blip r:embed="rId3"/>
          <a:srcRect r="3920" b="33630"/>
          <a:stretch/>
        </p:blipFill>
        <p:spPr>
          <a:xfrm>
            <a:off x="3082164" y="1637035"/>
            <a:ext cx="5298799" cy="568959"/>
          </a:xfrm>
          <a:prstGeom prst="rect">
            <a:avLst/>
          </a:prstGeom>
        </p:spPr>
      </p:pic>
      <p:pic>
        <p:nvPicPr>
          <p:cNvPr id="16" name="Picture 15">
            <a:extLst>
              <a:ext uri="{FF2B5EF4-FFF2-40B4-BE49-F238E27FC236}">
                <a16:creationId xmlns:a16="http://schemas.microsoft.com/office/drawing/2014/main" id="{5C6B4805-D5DD-4AF4-84DE-AC83013BB4AC}"/>
              </a:ext>
            </a:extLst>
          </p:cNvPr>
          <p:cNvPicPr>
            <a:picLocks noChangeAspect="1"/>
          </p:cNvPicPr>
          <p:nvPr/>
        </p:nvPicPr>
        <p:blipFill rotWithShape="1">
          <a:blip r:embed="rId3"/>
          <a:srcRect l="92980" t="58370" r="1798" b="8030"/>
          <a:stretch/>
        </p:blipFill>
        <p:spPr>
          <a:xfrm>
            <a:off x="8662292" y="1777498"/>
            <a:ext cx="288032" cy="288032"/>
          </a:xfrm>
          <a:prstGeom prst="rect">
            <a:avLst/>
          </a:prstGeom>
        </p:spPr>
      </p:pic>
      <p:sp>
        <p:nvSpPr>
          <p:cNvPr id="24" name="TextBox 23">
            <a:extLst>
              <a:ext uri="{FF2B5EF4-FFF2-40B4-BE49-F238E27FC236}">
                <a16:creationId xmlns:a16="http://schemas.microsoft.com/office/drawing/2014/main" id="{8E165EB9-4E12-43B0-841F-AAC79ACF3073}"/>
              </a:ext>
            </a:extLst>
          </p:cNvPr>
          <p:cNvSpPr txBox="1"/>
          <p:nvPr/>
        </p:nvSpPr>
        <p:spPr>
          <a:xfrm flipH="1">
            <a:off x="353030" y="2798807"/>
            <a:ext cx="2592288" cy="276999"/>
          </a:xfrm>
          <a:prstGeom prst="rect">
            <a:avLst/>
          </a:prstGeom>
          <a:noFill/>
        </p:spPr>
        <p:txBody>
          <a:bodyPr wrap="square" rtlCol="0">
            <a:spAutoFit/>
          </a:bodyPr>
          <a:lstStyle/>
          <a:p>
            <a:pPr algn="ctr"/>
            <a:r>
              <a:rPr lang="en-US" sz="1200" dirty="0">
                <a:latin typeface="Titillium Web" panose="020B0604020202020204"/>
              </a:rPr>
              <a:t>Fourth part</a:t>
            </a:r>
          </a:p>
        </p:txBody>
      </p:sp>
      <p:pic>
        <p:nvPicPr>
          <p:cNvPr id="10" name="Picture 9">
            <a:extLst>
              <a:ext uri="{FF2B5EF4-FFF2-40B4-BE49-F238E27FC236}">
                <a16:creationId xmlns:a16="http://schemas.microsoft.com/office/drawing/2014/main" id="{91C47FE3-7693-46AD-9A49-F0B8B019232F}"/>
              </a:ext>
            </a:extLst>
          </p:cNvPr>
          <p:cNvPicPr>
            <a:picLocks noChangeAspect="1"/>
          </p:cNvPicPr>
          <p:nvPr/>
        </p:nvPicPr>
        <p:blipFill rotWithShape="1">
          <a:blip r:embed="rId4"/>
          <a:srcRect t="88496" b="1551"/>
          <a:stretch/>
        </p:blipFill>
        <p:spPr>
          <a:xfrm>
            <a:off x="35496" y="2323581"/>
            <a:ext cx="3227356" cy="421882"/>
          </a:xfrm>
          <a:prstGeom prst="rect">
            <a:avLst/>
          </a:prstGeom>
        </p:spPr>
      </p:pic>
      <p:sp>
        <p:nvSpPr>
          <p:cNvPr id="9" name="Rectangle 8">
            <a:extLst>
              <a:ext uri="{FF2B5EF4-FFF2-40B4-BE49-F238E27FC236}">
                <a16:creationId xmlns:a16="http://schemas.microsoft.com/office/drawing/2014/main" id="{19782270-8B46-4EE4-AD96-5B2923ABAEEF}"/>
              </a:ext>
            </a:extLst>
          </p:cNvPr>
          <p:cNvSpPr/>
          <p:nvPr/>
        </p:nvSpPr>
        <p:spPr>
          <a:xfrm>
            <a:off x="2627784" y="1059582"/>
            <a:ext cx="6323716" cy="3754874"/>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Update rule to modify the weight vector for each round. </a:t>
            </a:r>
            <a:r>
              <a:rPr lang="en-US" sz="1400" i="1" dirty="0">
                <a:latin typeface="Titillium Web" panose="020B0604020202020204"/>
                <a:ea typeface="Open Sans" panose="020B0606030504020204" pitchFamily="34" charset="0"/>
                <a:cs typeface="Helvetica" panose="020B0604020202020204" pitchFamily="34" charset="0"/>
              </a:rPr>
              <a:t>ξ</a:t>
            </a:r>
            <a:r>
              <a:rPr lang="en-US" sz="1400" dirty="0">
                <a:latin typeface="Titillium Web" panose="020B0604020202020204"/>
                <a:ea typeface="Open Sans" panose="020B0606030504020204" pitchFamily="34" charset="0"/>
                <a:cs typeface="Helvetica" panose="020B0604020202020204" pitchFamily="34" charset="0"/>
              </a:rPr>
              <a:t> is a slack variable, </a:t>
            </a:r>
            <a:r>
              <a:rPr lang="en-US" sz="1400" i="1" dirty="0">
                <a:latin typeface="Titillium Web" panose="020B0604020202020204"/>
                <a:ea typeface="Open Sans" panose="020B0606030504020204" pitchFamily="34" charset="0"/>
                <a:cs typeface="Helvetica" panose="020B0604020202020204" pitchFamily="34" charset="0"/>
              </a:rPr>
              <a:t>C</a:t>
            </a:r>
            <a:r>
              <a:rPr lang="en-US" sz="1400" dirty="0">
                <a:latin typeface="Titillium Web" panose="020B0604020202020204"/>
                <a:ea typeface="Open Sans" panose="020B0606030504020204" pitchFamily="34" charset="0"/>
                <a:cs typeface="Helvetica" panose="020B0604020202020204" pitchFamily="34" charset="0"/>
              </a:rPr>
              <a:t> is the parameter to control influence of </a:t>
            </a:r>
            <a:r>
              <a:rPr lang="en-US" sz="1400" i="1" dirty="0">
                <a:latin typeface="Titillium Web" panose="020B0604020202020204"/>
                <a:ea typeface="Open Sans" panose="020B0606030504020204" pitchFamily="34" charset="0"/>
                <a:cs typeface="Helvetica" panose="020B0604020202020204" pitchFamily="34" charset="0"/>
              </a:rPr>
              <a:t>ξ</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Whenever a correct prediction occurs, the loss function is 0</a:t>
            </a:r>
          </a:p>
          <a:p>
            <a:pPr lvl="1"/>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a:t>
            </a:r>
            <a:r>
              <a:rPr lang="en-US" sz="1400" i="1" dirty="0" err="1">
                <a:latin typeface="Titillium Web" panose="020B0604020202020204"/>
                <a:ea typeface="Open Sans" panose="020B0606030504020204" pitchFamily="34" charset="0"/>
                <a:cs typeface="Helvetica" panose="020B0604020202020204" pitchFamily="34" charset="0"/>
              </a:rPr>
              <a:t>argmin</a:t>
            </a:r>
            <a:r>
              <a:rPr lang="en-US" sz="1400" dirty="0">
                <a:latin typeface="Titillium Web" panose="020B0604020202020204"/>
                <a:ea typeface="Open Sans" panose="020B0606030504020204" pitchFamily="34" charset="0"/>
                <a:cs typeface="Helvetica" panose="020B0604020202020204" pitchFamily="34" charset="0"/>
              </a:rPr>
              <a:t> is </a:t>
            </a:r>
            <a:r>
              <a:rPr lang="en-US" sz="1400" i="1" dirty="0" err="1">
                <a:latin typeface="Titillium Web" panose="020B0604020202020204"/>
                <a:ea typeface="Open Sans" panose="020B0606030504020204" pitchFamily="34" charset="0"/>
                <a:cs typeface="Helvetica" panose="020B0604020202020204" pitchFamily="34" charset="0"/>
              </a:rPr>
              <a:t>wt</a:t>
            </a:r>
            <a:r>
              <a:rPr lang="en-US" sz="1400" dirty="0">
                <a:latin typeface="Titillium Web" panose="020B0604020202020204"/>
                <a:ea typeface="Open Sans" panose="020B0606030504020204" pitchFamily="34" charset="0"/>
                <a:cs typeface="Helvetica" panose="020B0604020202020204" pitchFamily="34" charset="0"/>
              </a:rPr>
              <a:t>, hence Train++ algorithm becomes permissive</a:t>
            </a:r>
          </a:p>
          <a:p>
            <a:pPr lvl="1"/>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Whereas on the rounds when misclassifications occur, loss is positive and Train++ offensively forces </a:t>
            </a:r>
            <a:r>
              <a:rPr lang="en-US" sz="1400" i="1" dirty="0">
                <a:latin typeface="Titillium Web" panose="020B0604020202020204"/>
                <a:ea typeface="Open Sans" panose="020B0606030504020204" pitchFamily="34" charset="0"/>
                <a:cs typeface="Helvetica" panose="020B0604020202020204" pitchFamily="34" charset="0"/>
              </a:rPr>
              <a:t>w</a:t>
            </a:r>
            <a:r>
              <a:rPr lang="en-US" sz="1400" i="1" baseline="-25000" dirty="0">
                <a:latin typeface="Titillium Web" panose="020B0604020202020204"/>
                <a:ea typeface="Open Sans" panose="020B0606030504020204" pitchFamily="34" charset="0"/>
                <a:cs typeface="Helvetica" panose="020B0604020202020204" pitchFamily="34" charset="0"/>
              </a:rPr>
              <a:t>t+1</a:t>
            </a:r>
            <a:r>
              <a:rPr lang="en-US" sz="1400" dirty="0">
                <a:latin typeface="Titillium Web" panose="020B0604020202020204"/>
                <a:ea typeface="Open Sans" panose="020B0606030504020204" pitchFamily="34" charset="0"/>
                <a:cs typeface="Helvetica" panose="020B0604020202020204" pitchFamily="34" charset="0"/>
              </a:rPr>
              <a:t> to  satisfy  the  constrain </a:t>
            </a:r>
            <a:r>
              <a:rPr lang="en-US" sz="1400" i="1" dirty="0">
                <a:latin typeface="Titillium Web" panose="020B0604020202020204"/>
                <a:ea typeface="Open Sans" panose="020B0606030504020204" pitchFamily="34" charset="0"/>
                <a:cs typeface="Helvetica" panose="020B0604020202020204" pitchFamily="34" charset="0"/>
              </a:rPr>
              <a:t>l (w; (</a:t>
            </a:r>
            <a:r>
              <a:rPr lang="en-US" sz="1400" i="1" dirty="0" err="1">
                <a:latin typeface="Titillium Web" panose="020B0604020202020204"/>
                <a:ea typeface="Open Sans" panose="020B0606030504020204" pitchFamily="34" charset="0"/>
                <a:cs typeface="Helvetica" panose="020B0604020202020204" pitchFamily="34" charset="0"/>
              </a:rPr>
              <a:t>x</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baseline="-25000" dirty="0">
                <a:latin typeface="Titillium Web" panose="020B0604020202020204"/>
                <a:ea typeface="Open Sans" panose="020B0606030504020204" pitchFamily="34" charset="0"/>
                <a:cs typeface="Helvetica" panose="020B0604020202020204" pitchFamily="34" charset="0"/>
              </a:rPr>
              <a:t> </a:t>
            </a:r>
            <a:r>
              <a:rPr lang="en-US" sz="1400" i="1" dirty="0">
                <a:latin typeface="Titillium Web" panose="020B0604020202020204"/>
                <a:ea typeface="Open Sans" panose="020B0606030504020204" pitchFamily="34" charset="0"/>
                <a:cs typeface="Helvetica" panose="020B0604020202020204" pitchFamily="34" charset="0"/>
              </a:rPr>
              <a:t>, </a:t>
            </a:r>
            <a:r>
              <a:rPr lang="en-US" sz="1400" i="1" dirty="0" err="1">
                <a:latin typeface="Titillium Web" panose="020B0604020202020204"/>
                <a:ea typeface="Open Sans" panose="020B0606030504020204" pitchFamily="34" charset="0"/>
                <a:cs typeface="Helvetica" panose="020B0604020202020204" pitchFamily="34" charset="0"/>
              </a:rPr>
              <a:t>y</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dirty="0">
                <a:latin typeface="Titillium Web" panose="020B0604020202020204"/>
                <a:ea typeface="Open Sans" panose="020B0606030504020204" pitchFamily="34" charset="0"/>
                <a:cs typeface="Helvetica" panose="020B0604020202020204" pitchFamily="34" charset="0"/>
              </a:rPr>
              <a:t>)) = 0</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Larger </a:t>
            </a:r>
            <a:r>
              <a:rPr lang="en-US" sz="1400" i="1" dirty="0">
                <a:latin typeface="Titillium Web" panose="020B0604020202020204"/>
                <a:ea typeface="Open Sans" panose="020B0606030504020204" pitchFamily="34" charset="0"/>
                <a:cs typeface="Helvetica" panose="020B0604020202020204" pitchFamily="34" charset="0"/>
              </a:rPr>
              <a:t>C </a:t>
            </a:r>
            <a:r>
              <a:rPr lang="en-US" sz="1400" dirty="0">
                <a:latin typeface="Titillium Web" panose="020B0604020202020204"/>
                <a:ea typeface="Open Sans" panose="020B0606030504020204" pitchFamily="34" charset="0"/>
                <a:cs typeface="Helvetica" panose="020B0604020202020204" pitchFamily="34" charset="0"/>
              </a:rPr>
              <a:t>values  produce  strong  offensiveness,  which  might  increase the risk of destabilization when input data is noisy</a:t>
            </a:r>
          </a:p>
          <a:p>
            <a:pPr lvl="1"/>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Lower </a:t>
            </a:r>
            <a:r>
              <a:rPr lang="en-US" sz="1400" i="1" dirty="0">
                <a:latin typeface="Titillium Web" panose="020B0604020202020204"/>
                <a:ea typeface="Open Sans" panose="020B0606030504020204" pitchFamily="34" charset="0"/>
                <a:cs typeface="Helvetica" panose="020B0604020202020204" pitchFamily="34" charset="0"/>
              </a:rPr>
              <a:t>C </a:t>
            </a:r>
            <a:r>
              <a:rPr lang="en-US" sz="1400" dirty="0">
                <a:latin typeface="Titillium Web" panose="020B0604020202020204"/>
                <a:ea typeface="Open Sans" panose="020B0606030504020204" pitchFamily="34" charset="0"/>
                <a:cs typeface="Helvetica" panose="020B0604020202020204" pitchFamily="34" charset="0"/>
              </a:rPr>
              <a:t>values improve adaptiveness</a:t>
            </a:r>
          </a:p>
        </p:txBody>
      </p:sp>
    </p:spTree>
    <p:extLst>
      <p:ext uri="{BB962C8B-B14F-4D97-AF65-F5344CB8AC3E}">
        <p14:creationId xmlns:p14="http://schemas.microsoft.com/office/powerpoint/2010/main" val="62106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EBA9F2-287C-4828-BE6A-ECFECB8D3106}"/>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Train++: Core Algorithm</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8E165EB9-4E12-43B0-841F-AAC79ACF3073}"/>
              </a:ext>
            </a:extLst>
          </p:cNvPr>
          <p:cNvSpPr txBox="1"/>
          <p:nvPr/>
        </p:nvSpPr>
        <p:spPr>
          <a:xfrm flipH="1">
            <a:off x="353030" y="2798807"/>
            <a:ext cx="2592288" cy="276999"/>
          </a:xfrm>
          <a:prstGeom prst="rect">
            <a:avLst/>
          </a:prstGeom>
          <a:noFill/>
        </p:spPr>
        <p:txBody>
          <a:bodyPr wrap="square" rtlCol="0">
            <a:spAutoFit/>
          </a:bodyPr>
          <a:lstStyle/>
          <a:p>
            <a:pPr algn="ctr"/>
            <a:r>
              <a:rPr lang="en-US" sz="1200" dirty="0">
                <a:latin typeface="Titillium Web" panose="020B0604020202020204"/>
              </a:rPr>
              <a:t>Fourth part</a:t>
            </a:r>
          </a:p>
        </p:txBody>
      </p:sp>
      <p:pic>
        <p:nvPicPr>
          <p:cNvPr id="10" name="Picture 9">
            <a:extLst>
              <a:ext uri="{FF2B5EF4-FFF2-40B4-BE49-F238E27FC236}">
                <a16:creationId xmlns:a16="http://schemas.microsoft.com/office/drawing/2014/main" id="{91C47FE3-7693-46AD-9A49-F0B8B019232F}"/>
              </a:ext>
            </a:extLst>
          </p:cNvPr>
          <p:cNvPicPr>
            <a:picLocks noChangeAspect="1"/>
          </p:cNvPicPr>
          <p:nvPr/>
        </p:nvPicPr>
        <p:blipFill rotWithShape="1">
          <a:blip r:embed="rId3"/>
          <a:srcRect t="88496" b="1551"/>
          <a:stretch/>
        </p:blipFill>
        <p:spPr>
          <a:xfrm>
            <a:off x="35496" y="2323581"/>
            <a:ext cx="3227356" cy="421882"/>
          </a:xfrm>
          <a:prstGeom prst="rect">
            <a:avLst/>
          </a:prstGeom>
        </p:spPr>
      </p:pic>
      <p:sp>
        <p:nvSpPr>
          <p:cNvPr id="9" name="Rectangle 8">
            <a:extLst>
              <a:ext uri="{FF2B5EF4-FFF2-40B4-BE49-F238E27FC236}">
                <a16:creationId xmlns:a16="http://schemas.microsoft.com/office/drawing/2014/main" id="{19782270-8B46-4EE4-AD96-5B2923ABAEEF}"/>
              </a:ext>
            </a:extLst>
          </p:cNvPr>
          <p:cNvSpPr/>
          <p:nvPr/>
        </p:nvSpPr>
        <p:spPr>
          <a:xfrm>
            <a:off x="1619672" y="786915"/>
            <a:ext cx="7233642" cy="4185761"/>
          </a:xfrm>
          <a:prstGeom prst="rect">
            <a:avLst/>
          </a:prstGeom>
        </p:spPr>
        <p:txBody>
          <a:bodyPr wrap="square">
            <a:spAutoFit/>
          </a:bodyPr>
          <a:lstStyle/>
          <a:p>
            <a:pPr marL="742950" lvl="1"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To  keep  </a:t>
            </a:r>
            <a:r>
              <a:rPr lang="en-US" sz="1400" i="1" dirty="0">
                <a:latin typeface="Titillium Web" panose="020B0604020202020204"/>
                <a:ea typeface="Open Sans" panose="020B0606030504020204" pitchFamily="34" charset="0"/>
                <a:cs typeface="Helvetica" panose="020B0604020202020204" pitchFamily="34" charset="0"/>
              </a:rPr>
              <a:t>w</a:t>
            </a:r>
            <a:r>
              <a:rPr lang="en-US" sz="1400" i="1" baseline="-25000" dirty="0">
                <a:latin typeface="Titillium Web" panose="020B0604020202020204"/>
                <a:ea typeface="Open Sans" panose="020B0606030504020204" pitchFamily="34" charset="0"/>
                <a:cs typeface="Helvetica" panose="020B0604020202020204" pitchFamily="34" charset="0"/>
              </a:rPr>
              <a:t>t+1</a:t>
            </a:r>
            <a:r>
              <a:rPr lang="en-US" sz="1400" dirty="0">
                <a:latin typeface="Titillium Web" panose="020B0604020202020204"/>
                <a:ea typeface="Open Sans" panose="020B0606030504020204" pitchFamily="34" charset="0"/>
                <a:cs typeface="Helvetica" panose="020B0604020202020204" pitchFamily="34" charset="0"/>
              </a:rPr>
              <a:t> close  to </a:t>
            </a:r>
            <a:r>
              <a:rPr lang="en-US" sz="1400" i="1" dirty="0" err="1">
                <a:latin typeface="Titillium Web" panose="020B0604020202020204"/>
                <a:ea typeface="Open Sans" panose="020B0606030504020204" pitchFamily="34" charset="0"/>
                <a:cs typeface="Helvetica" panose="020B0604020202020204" pitchFamily="34" charset="0"/>
              </a:rPr>
              <a:t>w</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dirty="0">
                <a:latin typeface="Titillium Web" panose="020B0604020202020204"/>
                <a:ea typeface="Open Sans" panose="020B0606030504020204" pitchFamily="34" charset="0"/>
                <a:cs typeface="Helvetica" panose="020B0604020202020204" pitchFamily="34" charset="0"/>
              </a:rPr>
              <a:t>, to retain the information learned in previous rounds. The update rule in its simple closed-form is </a:t>
            </a:r>
            <a:r>
              <a:rPr lang="en-US" sz="1400" i="1" dirty="0" err="1">
                <a:latin typeface="Titillium Web" panose="020B0604020202020204"/>
                <a:ea typeface="Open Sans" panose="020B0606030504020204" pitchFamily="34" charset="0"/>
                <a:cs typeface="Helvetica" panose="020B0604020202020204" pitchFamily="34" charset="0"/>
              </a:rPr>
              <a:t>w</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baseline="-25000" dirty="0">
                <a:latin typeface="Titillium Web" panose="020B0604020202020204"/>
                <a:ea typeface="Open Sans" panose="020B0606030504020204" pitchFamily="34" charset="0"/>
                <a:cs typeface="Helvetica" panose="020B0604020202020204" pitchFamily="34" charset="0"/>
              </a:rPr>
              <a:t> </a:t>
            </a:r>
            <a:r>
              <a:rPr lang="en-US" sz="1400" i="1" dirty="0">
                <a:latin typeface="Titillium Web" panose="020B0604020202020204"/>
                <a:ea typeface="Open Sans" panose="020B0606030504020204" pitchFamily="34" charset="0"/>
                <a:cs typeface="Helvetica" panose="020B0604020202020204" pitchFamily="34" charset="0"/>
              </a:rPr>
              <a:t>+ </a:t>
            </a:r>
            <a:r>
              <a:rPr lang="en-US" sz="1400" i="1" dirty="0" err="1">
                <a:latin typeface="Titillium Web" panose="020B0604020202020204"/>
                <a:ea typeface="Open Sans" panose="020B0606030504020204" pitchFamily="34" charset="0"/>
                <a:cs typeface="Helvetica" panose="020B0604020202020204" pitchFamily="34" charset="0"/>
              </a:rPr>
              <a:t>τ</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dirty="0">
                <a:latin typeface="Titillium Web" panose="020B0604020202020204"/>
                <a:ea typeface="Open Sans" panose="020B0606030504020204" pitchFamily="34" charset="0"/>
                <a:cs typeface="Helvetica" panose="020B0604020202020204" pitchFamily="34" charset="0"/>
              </a:rPr>
              <a:t> </a:t>
            </a:r>
            <a:r>
              <a:rPr lang="en-US" sz="1400" i="1" dirty="0" err="1">
                <a:latin typeface="Titillium Web" panose="020B0604020202020204"/>
                <a:ea typeface="Open Sans" panose="020B0606030504020204" pitchFamily="34" charset="0"/>
                <a:cs typeface="Helvetica" panose="020B0604020202020204" pitchFamily="34" charset="0"/>
              </a:rPr>
              <a:t>y</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dirty="0">
                <a:latin typeface="Titillium Web" panose="020B0604020202020204"/>
                <a:ea typeface="Open Sans" panose="020B0606030504020204" pitchFamily="34" charset="0"/>
                <a:cs typeface="Helvetica" panose="020B0604020202020204" pitchFamily="34" charset="0"/>
              </a:rPr>
              <a:t> </a:t>
            </a:r>
            <a:r>
              <a:rPr lang="en-US" sz="1400" i="1" dirty="0" err="1">
                <a:latin typeface="Titillium Web" panose="020B0604020202020204"/>
                <a:ea typeface="Open Sans" panose="020B0606030504020204" pitchFamily="34" charset="0"/>
                <a:cs typeface="Helvetica" panose="020B0604020202020204" pitchFamily="34" charset="0"/>
              </a:rPr>
              <a:t>x</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dirty="0" err="1">
                <a:latin typeface="Titillium Web" panose="020B0604020202020204"/>
                <a:ea typeface="Open Sans" panose="020B0606030504020204" pitchFamily="34" charset="0"/>
                <a:cs typeface="Helvetica" panose="020B0604020202020204" pitchFamily="34" charset="0"/>
              </a:rPr>
              <a:t>.</a:t>
            </a:r>
            <a:r>
              <a:rPr lang="en-US" sz="1400" i="1" dirty="0">
                <a:latin typeface="Titillium Web" panose="020B0604020202020204"/>
                <a:ea typeface="Open Sans" panose="020B0606030504020204" pitchFamily="34" charset="0"/>
                <a:cs typeface="Helvetica" panose="020B0604020202020204" pitchFamily="34" charset="0"/>
              </a:rPr>
              <a:t> S</a:t>
            </a:r>
            <a:r>
              <a:rPr lang="en-US" sz="1400" dirty="0">
                <a:latin typeface="Titillium Web" panose="020B0604020202020204"/>
                <a:ea typeface="Open Sans" panose="020B0606030504020204" pitchFamily="34" charset="0"/>
                <a:cs typeface="Helvetica" panose="020B0604020202020204" pitchFamily="34" charset="0"/>
              </a:rPr>
              <a:t>ubstituting </a:t>
            </a:r>
            <a:r>
              <a:rPr lang="en-US" sz="1400" i="1" dirty="0">
                <a:latin typeface="Titillium Web" panose="020B0604020202020204"/>
                <a:ea typeface="Open Sans" panose="020B0606030504020204" pitchFamily="34" charset="0"/>
                <a:cs typeface="Helvetica" panose="020B0604020202020204" pitchFamily="34" charset="0"/>
              </a:rPr>
              <a:t>τ </a:t>
            </a:r>
            <a:r>
              <a:rPr lang="en-US" sz="1400" dirty="0">
                <a:latin typeface="Titillium Web" panose="020B0604020202020204"/>
                <a:ea typeface="Open Sans" panose="020B0606030504020204" pitchFamily="34" charset="0"/>
                <a:cs typeface="Helvetica" panose="020B0604020202020204" pitchFamily="34" charset="0"/>
              </a:rPr>
              <a:t>then substituting loss </a:t>
            </a:r>
            <a:r>
              <a:rPr lang="en-US" sz="1400" i="1" dirty="0" err="1">
                <a:latin typeface="Titillium Web" panose="020B0604020202020204"/>
                <a:ea typeface="Open Sans" panose="020B0606030504020204" pitchFamily="34" charset="0"/>
                <a:cs typeface="Helvetica" panose="020B0604020202020204" pitchFamily="34" charset="0"/>
              </a:rPr>
              <a:t>l</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i="1" baseline="-25000" dirty="0">
                <a:latin typeface="Titillium Web" panose="020B0604020202020204"/>
                <a:ea typeface="Open Sans" panose="020B0606030504020204" pitchFamily="34" charset="0"/>
                <a:cs typeface="Helvetica" panose="020B0604020202020204" pitchFamily="34" charset="0"/>
              </a:rPr>
              <a:t> </a:t>
            </a:r>
            <a:r>
              <a:rPr lang="en-US" sz="1400" dirty="0">
                <a:latin typeface="Titillium Web" panose="020B0604020202020204"/>
                <a:ea typeface="Open Sans" panose="020B0606030504020204" pitchFamily="34" charset="0"/>
                <a:cs typeface="Helvetica" panose="020B0604020202020204" pitchFamily="34" charset="0"/>
              </a:rPr>
              <a:t>we get Eqn (4)</a:t>
            </a:r>
            <a:endParaRPr lang="en-US" sz="1400" i="1" baseline="-250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lvl="1"/>
            <a:endParaRPr lang="en-US" sz="1400" dirty="0">
              <a:latin typeface="Titillium Web" panose="020B0604020202020204"/>
              <a:ea typeface="Open Sans" panose="020B0606030504020204" pitchFamily="34" charset="0"/>
              <a:cs typeface="Helvetica" panose="020B0604020202020204" pitchFamily="34" charset="0"/>
            </a:endParaRPr>
          </a:p>
          <a:p>
            <a:pPr marL="1200150" lvl="2"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This  update  rule  meets  our  expectations  since  the weight  vector  is  updated  with  a  value  whose  sign  is  determined by </a:t>
            </a:r>
            <a:r>
              <a:rPr lang="en-US" sz="1400" i="1" dirty="0" err="1">
                <a:latin typeface="Titillium Web" panose="020B0604020202020204"/>
                <a:ea typeface="Open Sans" panose="020B0606030504020204" pitchFamily="34" charset="0"/>
                <a:cs typeface="Helvetica" panose="020B0604020202020204" pitchFamily="34" charset="0"/>
              </a:rPr>
              <a:t>y</a:t>
            </a:r>
            <a:r>
              <a:rPr lang="en-US" sz="1400" i="1" baseline="-25000" dirty="0" err="1">
                <a:latin typeface="Titillium Web" panose="020B0604020202020204"/>
                <a:ea typeface="Open Sans" panose="020B0606030504020204" pitchFamily="34" charset="0"/>
                <a:cs typeface="Helvetica" panose="020B0604020202020204" pitchFamily="34" charset="0"/>
              </a:rPr>
              <a:t>t</a:t>
            </a:r>
            <a:r>
              <a:rPr lang="en-US" sz="1400" dirty="0">
                <a:latin typeface="Titillium Web" panose="020B0604020202020204"/>
                <a:ea typeface="Open Sans" panose="020B0606030504020204" pitchFamily="34" charset="0"/>
                <a:cs typeface="Helvetica" panose="020B0604020202020204" pitchFamily="34" charset="0"/>
              </a:rPr>
              <a:t> (magnitude proportional to error)</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1200150" lvl="2"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During correct classification, the nominator of Eqn (4) becomes 0,  so </a:t>
            </a:r>
            <a:r>
              <a:rPr lang="en-US" sz="1400" i="1" dirty="0">
                <a:latin typeface="Titillium Web" panose="020B0604020202020204"/>
                <a:ea typeface="Open Sans" panose="020B0606030504020204" pitchFamily="34" charset="0"/>
                <a:cs typeface="Helvetica" panose="020B0604020202020204" pitchFamily="34" charset="0"/>
              </a:rPr>
              <a:t>w</a:t>
            </a:r>
            <a:r>
              <a:rPr lang="en-US" sz="1400" i="1" baseline="-25000" dirty="0">
                <a:latin typeface="Titillium Web" panose="020B0604020202020204"/>
                <a:ea typeface="Open Sans" panose="020B0606030504020204" pitchFamily="34" charset="0"/>
                <a:cs typeface="Helvetica" panose="020B0604020202020204" pitchFamily="34" charset="0"/>
              </a:rPr>
              <a:t>t+1 </a:t>
            </a:r>
            <a:r>
              <a:rPr lang="en-US" sz="1400" i="1" dirty="0">
                <a:latin typeface="Titillium Web" panose="020B0604020202020204"/>
                <a:ea typeface="Open Sans" panose="020B0606030504020204" pitchFamily="34" charset="0"/>
                <a:cs typeface="Helvetica" panose="020B0604020202020204" pitchFamily="34" charset="0"/>
              </a:rPr>
              <a:t>= </a:t>
            </a:r>
            <a:r>
              <a:rPr lang="en-US" sz="1400" i="1" dirty="0" err="1">
                <a:latin typeface="Titillium Web" panose="020B0604020202020204"/>
                <a:ea typeface="Open Sans" panose="020B0606030504020204" pitchFamily="34" charset="0"/>
                <a:cs typeface="Helvetica" panose="020B0604020202020204" pitchFamily="34" charset="0"/>
              </a:rPr>
              <a:t>w</a:t>
            </a:r>
            <a:r>
              <a:rPr lang="en-US" sz="1400" i="1" baseline="-25000" dirty="0" err="1">
                <a:latin typeface="Titillium Web" panose="020B0604020202020204"/>
                <a:ea typeface="Open Sans" panose="020B0606030504020204" pitchFamily="34" charset="0"/>
                <a:cs typeface="Helvetica" panose="020B0604020202020204" pitchFamily="34" charset="0"/>
              </a:rPr>
              <a:t>t</a:t>
            </a:r>
            <a:endParaRPr lang="en-US" sz="1400" i="1"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1200150" lvl="2"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During  misclassification the value of the weight vector will move towards </a:t>
            </a:r>
            <a:r>
              <a:rPr lang="en-US" sz="1400" i="1" dirty="0" err="1">
                <a:latin typeface="Titillium Web" panose="020B0604020202020204"/>
                <a:ea typeface="Open Sans" panose="020B0606030504020204" pitchFamily="34" charset="0"/>
                <a:cs typeface="Helvetica" panose="020B0604020202020204" pitchFamily="34" charset="0"/>
              </a:rPr>
              <a:t>x</a:t>
            </a:r>
            <a:r>
              <a:rPr lang="en-US" sz="1400" i="1" baseline="-25000" dirty="0" err="1">
                <a:latin typeface="Titillium Web" panose="020B0604020202020204"/>
                <a:ea typeface="Open Sans" panose="020B0606030504020204" pitchFamily="34" charset="0"/>
                <a:cs typeface="Helvetica" panose="020B0604020202020204" pitchFamily="34" charset="0"/>
              </a:rPr>
              <a:t>t</a:t>
            </a:r>
            <a:endParaRPr lang="en-US" sz="1400" i="1"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1200150" lvl="2"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After this movement, the dot product in the update rule becomes negative. Hence input is classified correctly as +1</a:t>
            </a:r>
          </a:p>
        </p:txBody>
      </p:sp>
      <p:pic>
        <p:nvPicPr>
          <p:cNvPr id="13" name="Picture 12">
            <a:extLst>
              <a:ext uri="{FF2B5EF4-FFF2-40B4-BE49-F238E27FC236}">
                <a16:creationId xmlns:a16="http://schemas.microsoft.com/office/drawing/2014/main" id="{5CD7FEA5-9E31-4FD0-ACC8-FA81F3854255}"/>
              </a:ext>
            </a:extLst>
          </p:cNvPr>
          <p:cNvPicPr>
            <a:picLocks noChangeAspect="1"/>
          </p:cNvPicPr>
          <p:nvPr/>
        </p:nvPicPr>
        <p:blipFill rotWithShape="1">
          <a:blip r:embed="rId4"/>
          <a:srcRect l="23543" r="25447" b="60505"/>
          <a:stretch/>
        </p:blipFill>
        <p:spPr>
          <a:xfrm>
            <a:off x="4283968" y="1520820"/>
            <a:ext cx="2592600" cy="663331"/>
          </a:xfrm>
          <a:prstGeom prst="rect">
            <a:avLst/>
          </a:prstGeom>
        </p:spPr>
      </p:pic>
      <p:pic>
        <p:nvPicPr>
          <p:cNvPr id="14" name="Picture 13">
            <a:extLst>
              <a:ext uri="{FF2B5EF4-FFF2-40B4-BE49-F238E27FC236}">
                <a16:creationId xmlns:a16="http://schemas.microsoft.com/office/drawing/2014/main" id="{97322D25-EBE8-4390-84B5-3164467A1BBF}"/>
              </a:ext>
            </a:extLst>
          </p:cNvPr>
          <p:cNvPicPr>
            <a:picLocks noChangeAspect="1"/>
          </p:cNvPicPr>
          <p:nvPr/>
        </p:nvPicPr>
        <p:blipFill rotWithShape="1">
          <a:blip r:embed="rId4"/>
          <a:srcRect t="56016"/>
          <a:stretch/>
        </p:blipFill>
        <p:spPr>
          <a:xfrm>
            <a:off x="3131530" y="2151970"/>
            <a:ext cx="5112568" cy="743084"/>
          </a:xfrm>
          <a:prstGeom prst="rect">
            <a:avLst/>
          </a:prstGeom>
        </p:spPr>
      </p:pic>
    </p:spTree>
    <p:extLst>
      <p:ext uri="{BB962C8B-B14F-4D97-AF65-F5344CB8AC3E}">
        <p14:creationId xmlns:p14="http://schemas.microsoft.com/office/powerpoint/2010/main" val="426959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EBA9F2-287C-4828-BE6A-ECFECB8D3106}"/>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Train++ Evaluation Setup</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24" name="TextBox 23">
            <a:extLst>
              <a:ext uri="{FF2B5EF4-FFF2-40B4-BE49-F238E27FC236}">
                <a16:creationId xmlns:a16="http://schemas.microsoft.com/office/drawing/2014/main" id="{8E165EB9-4E12-43B0-841F-AAC79ACF3073}"/>
              </a:ext>
            </a:extLst>
          </p:cNvPr>
          <p:cNvSpPr txBox="1"/>
          <p:nvPr/>
        </p:nvSpPr>
        <p:spPr>
          <a:xfrm flipH="1">
            <a:off x="2989235" y="2686966"/>
            <a:ext cx="3165530" cy="276999"/>
          </a:xfrm>
          <a:prstGeom prst="rect">
            <a:avLst/>
          </a:prstGeom>
          <a:noFill/>
        </p:spPr>
        <p:txBody>
          <a:bodyPr wrap="square" rtlCol="0">
            <a:spAutoFit/>
          </a:bodyPr>
          <a:lstStyle/>
          <a:p>
            <a:pPr algn="ctr"/>
            <a:r>
              <a:rPr lang="en-US" sz="1200" dirty="0">
                <a:latin typeface="Titillium Web" panose="020B0604020202020204"/>
              </a:rPr>
              <a:t>Datasets and MCUs used for Train++ evaluation</a:t>
            </a:r>
          </a:p>
        </p:txBody>
      </p:sp>
      <p:sp>
        <p:nvSpPr>
          <p:cNvPr id="9" name="Rectangle 8">
            <a:extLst>
              <a:ext uri="{FF2B5EF4-FFF2-40B4-BE49-F238E27FC236}">
                <a16:creationId xmlns:a16="http://schemas.microsoft.com/office/drawing/2014/main" id="{19782270-8B46-4EE4-AD96-5B2923ABAEEF}"/>
              </a:ext>
            </a:extLst>
          </p:cNvPr>
          <p:cNvSpPr/>
          <p:nvPr/>
        </p:nvSpPr>
        <p:spPr>
          <a:xfrm>
            <a:off x="0" y="3082611"/>
            <a:ext cx="8856984" cy="1815882"/>
          </a:xfrm>
          <a:prstGeom prst="rect">
            <a:avLst/>
          </a:prstGeom>
        </p:spPr>
        <p:txBody>
          <a:bodyPr wrap="square">
            <a:spAutoFit/>
          </a:bodyPr>
          <a:lstStyle/>
          <a:p>
            <a:pPr marL="742950" lvl="1"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Using Train++, for datasets D1-D4, we train a binary classifier on MCUs 1-5. This multiple datasets and MCUs based extensive experimental evaluation aims to answer</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1200150" lvl="2"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Is Train++ compatible with different MCU boards, and can it train ML models on MCUs using various datasets with various feature dimensions and sizes?</a:t>
            </a:r>
          </a:p>
          <a:p>
            <a:pPr marL="1200150" lvl="2"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1200150" lvl="2"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Can Train++ load, train, and infer using high features and size datasets on limited memory MCU boards that have low hardware specification and no FPU, APU, KPU support?</a:t>
            </a:r>
          </a:p>
        </p:txBody>
      </p:sp>
      <p:pic>
        <p:nvPicPr>
          <p:cNvPr id="3" name="Picture 2">
            <a:extLst>
              <a:ext uri="{FF2B5EF4-FFF2-40B4-BE49-F238E27FC236}">
                <a16:creationId xmlns:a16="http://schemas.microsoft.com/office/drawing/2014/main" id="{E26E5147-31FB-4E8C-8B5D-88F668C832D0}"/>
              </a:ext>
            </a:extLst>
          </p:cNvPr>
          <p:cNvPicPr>
            <a:picLocks noChangeAspect="1"/>
          </p:cNvPicPr>
          <p:nvPr/>
        </p:nvPicPr>
        <p:blipFill>
          <a:blip r:embed="rId3"/>
          <a:stretch>
            <a:fillRect/>
          </a:stretch>
        </p:blipFill>
        <p:spPr>
          <a:xfrm>
            <a:off x="2817838" y="800358"/>
            <a:ext cx="3508324" cy="1783768"/>
          </a:xfrm>
          <a:prstGeom prst="rect">
            <a:avLst/>
          </a:prstGeom>
        </p:spPr>
      </p:pic>
    </p:spTree>
    <p:extLst>
      <p:ext uri="{BB962C8B-B14F-4D97-AF65-F5344CB8AC3E}">
        <p14:creationId xmlns:p14="http://schemas.microsoft.com/office/powerpoint/2010/main" val="185060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Results: Train Time</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3203848" y="987574"/>
            <a:ext cx="5751708" cy="3754874"/>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Training models on MCUs using Train++: Comparing training set size vs training time and accuracy for selected datasets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We show results only for MCUs 2, 5 as other MCUs trained in 2 </a:t>
            </a:r>
            <a:r>
              <a:rPr lang="en-US" sz="1400" dirty="0" err="1">
                <a:latin typeface="Titillium Web" panose="020B0604020202020204"/>
                <a:ea typeface="Open Sans" panose="020B0606030504020204" pitchFamily="34" charset="0"/>
                <a:cs typeface="Helvetica" panose="020B0604020202020204" pitchFamily="34" charset="0"/>
              </a:rPr>
              <a:t>ms</a:t>
            </a: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gap in y-axis is difference in train time between datasets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Train time grows almost linearly with samples for all datasets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For the Iris dataset MCU2 only took 4 </a:t>
            </a:r>
            <a:r>
              <a:rPr lang="en-US" sz="1400" dirty="0" err="1">
                <a:latin typeface="Titillium Web" panose="020B0604020202020204"/>
                <a:ea typeface="Open Sans" panose="020B0606030504020204" pitchFamily="34" charset="0"/>
                <a:cs typeface="Helvetica" panose="020B0604020202020204" pitchFamily="34" charset="0"/>
              </a:rPr>
              <a:t>ms</a:t>
            </a:r>
            <a:r>
              <a:rPr lang="en-US" sz="1400" dirty="0">
                <a:latin typeface="Titillium Web" panose="020B0604020202020204"/>
                <a:ea typeface="Open Sans" panose="020B0606030504020204" pitchFamily="34" charset="0"/>
                <a:cs typeface="Helvetica" panose="020B0604020202020204" pitchFamily="34" charset="0"/>
              </a:rPr>
              <a:t> to train on 105 samples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It took 83 </a:t>
            </a:r>
            <a:r>
              <a:rPr lang="en-US" sz="1400" dirty="0" err="1">
                <a:latin typeface="Titillium Web" panose="020B0604020202020204"/>
                <a:ea typeface="Open Sans" panose="020B0606030504020204" pitchFamily="34" charset="0"/>
                <a:cs typeface="Helvetica" panose="020B0604020202020204" pitchFamily="34" charset="0"/>
              </a:rPr>
              <a:t>ms</a:t>
            </a:r>
            <a:r>
              <a:rPr lang="en-US" sz="1400" dirty="0">
                <a:latin typeface="Titillium Web" panose="020B0604020202020204"/>
                <a:ea typeface="Open Sans" panose="020B0606030504020204" pitchFamily="34" charset="0"/>
                <a:cs typeface="Helvetica" panose="020B0604020202020204" pitchFamily="34" charset="0"/>
              </a:rPr>
              <a:t> to train on the Digits dataset</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MCU5 is slowest since it only has a 48 MHz clock, does not have FPU support. Hence it took 12 </a:t>
            </a:r>
            <a:r>
              <a:rPr lang="en-US" sz="1400" dirty="0" err="1">
                <a:latin typeface="Titillium Web" panose="020B0604020202020204"/>
                <a:ea typeface="Open Sans" panose="020B0606030504020204" pitchFamily="34" charset="0"/>
                <a:cs typeface="Helvetica" panose="020B0604020202020204" pitchFamily="34" charset="0"/>
              </a:rPr>
              <a:t>ms</a:t>
            </a:r>
            <a:r>
              <a:rPr lang="en-US" sz="1400" dirty="0">
                <a:latin typeface="Titillium Web" panose="020B0604020202020204"/>
                <a:ea typeface="Open Sans" panose="020B0606030504020204" pitchFamily="34" charset="0"/>
                <a:cs typeface="Helvetica" panose="020B0604020202020204" pitchFamily="34" charset="0"/>
              </a:rPr>
              <a:t> to train on 105 samples of the Iris dataset (3x times slower than MCU2) and 304 </a:t>
            </a:r>
            <a:r>
              <a:rPr lang="en-US" sz="1400" dirty="0" err="1">
                <a:latin typeface="Titillium Web" panose="020B0604020202020204"/>
                <a:ea typeface="Open Sans" panose="020B0606030504020204" pitchFamily="34" charset="0"/>
                <a:cs typeface="Helvetica" panose="020B0604020202020204" pitchFamily="34" charset="0"/>
              </a:rPr>
              <a:t>ms</a:t>
            </a:r>
            <a:r>
              <a:rPr lang="en-US" sz="1400" dirty="0">
                <a:latin typeface="Titillium Web" panose="020B0604020202020204"/>
                <a:ea typeface="Open Sans" panose="020B0606030504020204" pitchFamily="34" charset="0"/>
                <a:cs typeface="Helvetica" panose="020B0604020202020204" pitchFamily="34" charset="0"/>
              </a:rPr>
              <a:t> to train on the Digits dataset (3.6x times slower than MCU2).</a:t>
            </a:r>
          </a:p>
        </p:txBody>
      </p:sp>
      <p:pic>
        <p:nvPicPr>
          <p:cNvPr id="10" name="Picture 9">
            <a:extLst>
              <a:ext uri="{FF2B5EF4-FFF2-40B4-BE49-F238E27FC236}">
                <a16:creationId xmlns:a16="http://schemas.microsoft.com/office/drawing/2014/main" id="{965DC01E-3266-4F97-A549-C64896AEAF4A}"/>
              </a:ext>
            </a:extLst>
          </p:cNvPr>
          <p:cNvPicPr>
            <a:picLocks noChangeAspect="1"/>
          </p:cNvPicPr>
          <p:nvPr/>
        </p:nvPicPr>
        <p:blipFill rotWithShape="1">
          <a:blip r:embed="rId2"/>
          <a:srcRect b="50559"/>
          <a:stretch/>
        </p:blipFill>
        <p:spPr>
          <a:xfrm>
            <a:off x="163638" y="726360"/>
            <a:ext cx="2997010" cy="2140725"/>
          </a:xfrm>
          <a:prstGeom prst="rect">
            <a:avLst/>
          </a:prstGeom>
        </p:spPr>
      </p:pic>
      <p:pic>
        <p:nvPicPr>
          <p:cNvPr id="11" name="Picture 10">
            <a:extLst>
              <a:ext uri="{FF2B5EF4-FFF2-40B4-BE49-F238E27FC236}">
                <a16:creationId xmlns:a16="http://schemas.microsoft.com/office/drawing/2014/main" id="{3ED1A5DC-A00C-4A49-B369-452376322A90}"/>
              </a:ext>
            </a:extLst>
          </p:cNvPr>
          <p:cNvPicPr>
            <a:picLocks noChangeAspect="1"/>
          </p:cNvPicPr>
          <p:nvPr/>
        </p:nvPicPr>
        <p:blipFill rotWithShape="1">
          <a:blip r:embed="rId2"/>
          <a:srcRect t="50559"/>
          <a:stretch/>
        </p:blipFill>
        <p:spPr>
          <a:xfrm>
            <a:off x="163638" y="2867085"/>
            <a:ext cx="2995650" cy="2139753"/>
          </a:xfrm>
          <a:prstGeom prst="rect">
            <a:avLst/>
          </a:prstGeom>
        </p:spPr>
      </p:pic>
    </p:spTree>
    <p:extLst>
      <p:ext uri="{BB962C8B-B14F-4D97-AF65-F5344CB8AC3E}">
        <p14:creationId xmlns:p14="http://schemas.microsoft.com/office/powerpoint/2010/main" val="239683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Results: Infer Time and Memory</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539552" y="915566"/>
            <a:ext cx="7911948" cy="3754874"/>
          </a:xfrm>
          <a:prstGeom prst="rect">
            <a:avLst/>
          </a:prstGeom>
        </p:spPr>
        <p:txBody>
          <a:bodyPr wrap="square">
            <a:spAutoFit/>
          </a:bodyPr>
          <a:lstStyle/>
          <a:p>
            <a:pPr marL="285750" indent="-285750">
              <a:buFont typeface="Wingdings" panose="05000000000000000000" pitchFamily="2" charset="2"/>
              <a:buChar char="§"/>
            </a:pPr>
            <a:r>
              <a:rPr lang="en-US" sz="1400" b="1" dirty="0">
                <a:latin typeface="Titillium Web" panose="020B0604020202020204"/>
                <a:ea typeface="Open Sans" panose="020B0606030504020204" pitchFamily="34" charset="0"/>
                <a:cs typeface="Helvetica" panose="020B0604020202020204" pitchFamily="34" charset="0"/>
              </a:rPr>
              <a:t>Memory: </a:t>
            </a:r>
            <a:r>
              <a:rPr lang="en-US" sz="1400" dirty="0">
                <a:latin typeface="Titillium Web" panose="020B0604020202020204"/>
                <a:ea typeface="Open Sans" panose="020B0606030504020204" pitchFamily="34" charset="0"/>
                <a:cs typeface="Helvetica" panose="020B0604020202020204" pitchFamily="34" charset="0"/>
              </a:rPr>
              <a:t>Flash and SRAM consumption is calculated during compilation by the IDE  </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For MCU1, Iris dataset and Train++ in total used only 4.1 % of Flash and 3.4 % SRAM. For Digits, the same MCU1 requires 6.54 % and 29.93 %</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When using Edge2Train, for MCUs 2, 5, we cannot train using the Digits dataset because SRAM overflowed by +52.0 kB and +63.62 kB. Similarly for Heart Disease both the Flash and SRAM requirements exceed the MCU's capacity</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1200150" lvl="2"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Even after overflow on MCU2, Train++ incremental training characteristics could load the dataset incrementally and complete training in 83 </a:t>
            </a:r>
            <a:r>
              <a:rPr lang="en-US" sz="1400" dirty="0" err="1">
                <a:latin typeface="Titillium Web" panose="020B0604020202020204"/>
                <a:ea typeface="Open Sans" panose="020B0606030504020204" pitchFamily="34" charset="0"/>
                <a:cs typeface="Helvetica" panose="020B0604020202020204" pitchFamily="34" charset="0"/>
              </a:rPr>
              <a:t>ms</a:t>
            </a: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1200150" lvl="2"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Similarly, even after overflow on MCU5, Train++ was able to load the entire dataset incrementally and train in 304 </a:t>
            </a:r>
            <a:r>
              <a:rPr lang="en-US" sz="1400" dirty="0" err="1">
                <a:latin typeface="Titillium Web" panose="020B0604020202020204"/>
                <a:ea typeface="Open Sans" panose="020B0606030504020204" pitchFamily="34" charset="0"/>
                <a:cs typeface="Helvetica" panose="020B0604020202020204" pitchFamily="34" charset="0"/>
              </a:rPr>
              <a:t>ms</a:t>
            </a:r>
            <a:r>
              <a:rPr lang="en-US" sz="1400" dirty="0">
                <a:latin typeface="Titillium Web" panose="020B0604020202020204"/>
                <a:ea typeface="Open Sans" panose="020B0606030504020204" pitchFamily="34" charset="0"/>
                <a:cs typeface="Helvetica" panose="020B0604020202020204" pitchFamily="34" charset="0"/>
              </a:rPr>
              <a:t> </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b="1" dirty="0">
                <a:latin typeface="Titillium Web" panose="020B0604020202020204"/>
                <a:ea typeface="Open Sans" panose="020B0606030504020204" pitchFamily="34" charset="0"/>
                <a:cs typeface="Helvetica" panose="020B0604020202020204" pitchFamily="34" charset="0"/>
              </a:rPr>
              <a:t>Inference time:</a:t>
            </a:r>
            <a:r>
              <a:rPr lang="en-US" sz="1400" dirty="0">
                <a:latin typeface="Titillium Web" panose="020B0604020202020204"/>
                <a:ea typeface="Open Sans" panose="020B0606030504020204" pitchFamily="34" charset="0"/>
                <a:cs typeface="Helvetica" panose="020B0604020202020204" pitchFamily="34" charset="0"/>
              </a:rPr>
              <a:t> For the selected datasets, on MCUs 1-5, Train++ method infer for the entire test set in lesser time than the Edge2Train model's unit inference time </a:t>
            </a:r>
          </a:p>
        </p:txBody>
      </p:sp>
    </p:spTree>
    <p:extLst>
      <p:ext uri="{BB962C8B-B14F-4D97-AF65-F5344CB8AC3E}">
        <p14:creationId xmlns:p14="http://schemas.microsoft.com/office/powerpoint/2010/main" val="122203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Results: Accuracy</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200968" y="1419622"/>
            <a:ext cx="8856984" cy="2893100"/>
          </a:xfrm>
          <a:prstGeom prst="rect">
            <a:avLst/>
          </a:prstGeom>
        </p:spPr>
        <p:txBody>
          <a:bodyPr wrap="square">
            <a:spAutoFit/>
          </a:bodyPr>
          <a:lstStyle/>
          <a:p>
            <a:pPr marL="285750" indent="-285750">
              <a:buFont typeface="Wingdings" panose="05000000000000000000" pitchFamily="2" charset="2"/>
              <a:buChar char="§"/>
            </a:pPr>
            <a:r>
              <a:rPr lang="en-US" sz="1400" b="1" dirty="0">
                <a:latin typeface="Titillium Web" panose="020B0604020202020204"/>
                <a:ea typeface="Open Sans" panose="020B0606030504020204" pitchFamily="34" charset="0"/>
                <a:cs typeface="Helvetica" panose="020B0604020202020204" pitchFamily="34" charset="0"/>
              </a:rPr>
              <a:t>Accuracy: </a:t>
            </a:r>
            <a:r>
              <a:rPr lang="en-US" sz="1400" dirty="0">
                <a:latin typeface="Titillium Web" panose="020B0604020202020204"/>
                <a:ea typeface="Open Sans" panose="020B0606030504020204" pitchFamily="34" charset="0"/>
                <a:cs typeface="Helvetica" panose="020B0604020202020204" pitchFamily="34" charset="0"/>
              </a:rPr>
              <a:t>The highest onboard classification accuracy is 97.33 % for the Iris (D1), 82.08 % for Heart Disease (D2), 85.0 % for Breast Cancer (D3), 98.0 % for Digits dataset (D4)</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b="1" dirty="0">
                <a:latin typeface="Titillium Web" panose="020B0604020202020204"/>
                <a:ea typeface="Open Sans" panose="020B0606030504020204" pitchFamily="34" charset="0"/>
                <a:cs typeface="Helvetica" panose="020B0604020202020204" pitchFamily="34" charset="0"/>
              </a:rPr>
              <a:t>Accuracy comparison: </a:t>
            </a:r>
            <a:r>
              <a:rPr lang="en-US" sz="1400" dirty="0">
                <a:latin typeface="Titillium Web" panose="020B0604020202020204"/>
                <a:ea typeface="Open Sans" panose="020B0606030504020204" pitchFamily="34" charset="0"/>
                <a:cs typeface="Helvetica" panose="020B0604020202020204" pitchFamily="34" charset="0"/>
              </a:rPr>
              <a:t>When comparing the accuracy of Train++ trained models with Edge2Train trained models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For the same Iris dataset, the accuracy improved by 7.3% and by 5.15% for the Digits dataset. This improvement is because our training algorithm enabled incremental loading of the full dataset</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Other algorithms like SVMs work in batch mode, requiring full training data to be available in the limited MCU memory, thus sets an upper bound on the train set size</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Train++ trained models achieved overall improved accuracy compared to the Edge2Train models, which were trained with limited data (unable to load full dataset due to memory constraints)</a:t>
            </a:r>
          </a:p>
        </p:txBody>
      </p:sp>
    </p:spTree>
    <p:extLst>
      <p:ext uri="{BB962C8B-B14F-4D97-AF65-F5344CB8AC3E}">
        <p14:creationId xmlns:p14="http://schemas.microsoft.com/office/powerpoint/2010/main" val="106862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Results: Edge2Train vs Train++ </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3563888" y="1191979"/>
            <a:ext cx="5400601" cy="3323987"/>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From the shown Figure (y-axis in base-10 log scale) it is apparent that Train++ consumed </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34000 - 65000x times less energy to train</a:t>
            </a: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34 - 66x times less energy for unit inference</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For a given task that needs to be completed by using the same datasets on the same MCUs, Train++ achieved such significant energy conservations due to its high-performance characteristics (i.e., it trained and inferred at much higher speeds) </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When Train++ is used, MCUs can perform onboard model training and inference at the lowest power costs, thus enabling offline learning and model inference without affecting the IoT edge application routine and operating time of battery-powered devices</a:t>
            </a:r>
          </a:p>
        </p:txBody>
      </p:sp>
      <p:sp>
        <p:nvSpPr>
          <p:cNvPr id="2" name="TextBox 1">
            <a:extLst>
              <a:ext uri="{FF2B5EF4-FFF2-40B4-BE49-F238E27FC236}">
                <a16:creationId xmlns:a16="http://schemas.microsoft.com/office/drawing/2014/main" id="{544048D5-F69F-405B-A71E-52B8E394A5A1}"/>
              </a:ext>
            </a:extLst>
          </p:cNvPr>
          <p:cNvSpPr txBox="1"/>
          <p:nvPr/>
        </p:nvSpPr>
        <p:spPr>
          <a:xfrm flipH="1">
            <a:off x="964192" y="3991976"/>
            <a:ext cx="1598992" cy="276999"/>
          </a:xfrm>
          <a:prstGeom prst="rect">
            <a:avLst/>
          </a:prstGeom>
          <a:noFill/>
        </p:spPr>
        <p:txBody>
          <a:bodyPr wrap="square" rtlCol="0">
            <a:spAutoFit/>
          </a:bodyPr>
          <a:lstStyle/>
          <a:p>
            <a:pPr algn="ctr"/>
            <a:r>
              <a:rPr lang="en-US" sz="1200" dirty="0">
                <a:latin typeface="Titillium Web" panose="020B0604020202020204"/>
              </a:rPr>
              <a:t>Edge2Train vs Train++</a:t>
            </a:r>
          </a:p>
        </p:txBody>
      </p:sp>
      <p:pic>
        <p:nvPicPr>
          <p:cNvPr id="10" name="Picture 9" descr="Chart, bar chart&#10;&#10;Description automatically generated">
            <a:extLst>
              <a:ext uri="{FF2B5EF4-FFF2-40B4-BE49-F238E27FC236}">
                <a16:creationId xmlns:a16="http://schemas.microsoft.com/office/drawing/2014/main" id="{ECBC2B17-7737-4DF1-801F-29FCA0ECCD20}"/>
              </a:ext>
            </a:extLst>
          </p:cNvPr>
          <p:cNvPicPr>
            <a:picLocks noChangeAspect="1"/>
          </p:cNvPicPr>
          <p:nvPr/>
        </p:nvPicPr>
        <p:blipFill rotWithShape="1">
          <a:blip r:embed="rId2"/>
          <a:srcRect b="54812"/>
          <a:stretch/>
        </p:blipFill>
        <p:spPr>
          <a:xfrm>
            <a:off x="137300" y="754561"/>
            <a:ext cx="2964745" cy="2035755"/>
          </a:xfrm>
          <a:prstGeom prst="rect">
            <a:avLst/>
          </a:prstGeom>
        </p:spPr>
      </p:pic>
      <p:pic>
        <p:nvPicPr>
          <p:cNvPr id="14" name="Picture 13" descr="Chart, bar chart&#10;&#10;Description automatically generated">
            <a:extLst>
              <a:ext uri="{FF2B5EF4-FFF2-40B4-BE49-F238E27FC236}">
                <a16:creationId xmlns:a16="http://schemas.microsoft.com/office/drawing/2014/main" id="{7D68A383-7CF1-4BD9-9A06-D6F3343D20A7}"/>
              </a:ext>
            </a:extLst>
          </p:cNvPr>
          <p:cNvPicPr>
            <a:picLocks noChangeAspect="1"/>
          </p:cNvPicPr>
          <p:nvPr/>
        </p:nvPicPr>
        <p:blipFill rotWithShape="1">
          <a:blip r:embed="rId2"/>
          <a:srcRect l="3448" t="89997"/>
          <a:stretch/>
        </p:blipFill>
        <p:spPr>
          <a:xfrm>
            <a:off x="179512" y="4545321"/>
            <a:ext cx="3024336" cy="476117"/>
          </a:xfrm>
          <a:prstGeom prst="rect">
            <a:avLst/>
          </a:prstGeom>
        </p:spPr>
      </p:pic>
      <p:pic>
        <p:nvPicPr>
          <p:cNvPr id="15" name="Picture 14" descr="Chart, bar chart&#10;&#10;Description automatically generated">
            <a:extLst>
              <a:ext uri="{FF2B5EF4-FFF2-40B4-BE49-F238E27FC236}">
                <a16:creationId xmlns:a16="http://schemas.microsoft.com/office/drawing/2014/main" id="{E624356B-5BDC-4FBD-9CC0-DB12FA565024}"/>
              </a:ext>
            </a:extLst>
          </p:cNvPr>
          <p:cNvPicPr>
            <a:picLocks noChangeAspect="1"/>
          </p:cNvPicPr>
          <p:nvPr/>
        </p:nvPicPr>
        <p:blipFill rotWithShape="1">
          <a:blip r:embed="rId2"/>
          <a:srcRect t="44800" b="10012"/>
          <a:stretch/>
        </p:blipFill>
        <p:spPr>
          <a:xfrm>
            <a:off x="137300" y="2480211"/>
            <a:ext cx="2964745" cy="2035755"/>
          </a:xfrm>
          <a:prstGeom prst="rect">
            <a:avLst/>
          </a:prstGeom>
        </p:spPr>
      </p:pic>
    </p:spTree>
    <p:extLst>
      <p:ext uri="{BB962C8B-B14F-4D97-AF65-F5344CB8AC3E}">
        <p14:creationId xmlns:p14="http://schemas.microsoft.com/office/powerpoint/2010/main" val="383214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Train++ Summary</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395536" y="1203598"/>
            <a:ext cx="8352928" cy="3170099"/>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 The summary of Train++ benefits are</a:t>
            </a:r>
          </a:p>
          <a:p>
            <a:r>
              <a:rPr lang="en-US" sz="1400" dirty="0">
                <a:latin typeface="Titillium Web" panose="020B0604020202020204"/>
                <a:ea typeface="Open Sans" panose="020B0606030504020204" pitchFamily="34" charset="0"/>
                <a:cs typeface="Helvetica" panose="020B0604020202020204" pitchFamily="34" charset="0"/>
              </a:rPr>
              <a:t> </a:t>
            </a: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proposed method reduces the onboard binary classifier training time by ≈ 10 - 226 sec across various commodity MCUs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Train++ can infer on MCUs for the entire test set in real-time of 1 </a:t>
            </a:r>
            <a:r>
              <a:rPr lang="en-US" sz="1400" dirty="0" err="1">
                <a:latin typeface="Titillium Web" panose="020B0604020202020204"/>
                <a:ea typeface="Open Sans" panose="020B0606030504020204" pitchFamily="34" charset="0"/>
                <a:cs typeface="Helvetica" panose="020B0604020202020204" pitchFamily="34" charset="0"/>
              </a:rPr>
              <a:t>ms</a:t>
            </a: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accuracy improved by 5.15 - 7.3 %  since the incremental characteristic of Train++ enabled loading of full n-samples of high-dimensional datasets even on MCUs with only a few hundred </a:t>
            </a:r>
            <a:r>
              <a:rPr lang="en-US" sz="1400" dirty="0" err="1">
                <a:latin typeface="Titillium Web" panose="020B0604020202020204"/>
                <a:ea typeface="Open Sans" panose="020B0606030504020204" pitchFamily="34" charset="0"/>
                <a:cs typeface="Helvetica" panose="020B0604020202020204" pitchFamily="34" charset="0"/>
              </a:rPr>
              <a:t>kBs</a:t>
            </a:r>
            <a:r>
              <a:rPr lang="en-US" sz="1400" dirty="0">
                <a:latin typeface="Titillium Web" panose="020B0604020202020204"/>
                <a:ea typeface="Open Sans" panose="020B0606030504020204" pitchFamily="34" charset="0"/>
                <a:cs typeface="Helvetica" panose="020B0604020202020204" pitchFamily="34" charset="0"/>
              </a:rPr>
              <a:t> of memory</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Train++ is compatible with various MCU boards and multiple datasets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Across various MCUs, Train++ consumed ≈ 34000 - 65000x times less energy to train and consumed </a:t>
            </a:r>
            <a:r>
              <a:rPr lang="en-US" dirty="0"/>
              <a:t>≈</a:t>
            </a:r>
            <a:r>
              <a:rPr lang="en-US" sz="1400" dirty="0"/>
              <a:t> </a:t>
            </a:r>
            <a:r>
              <a:rPr lang="en-US" sz="1400" dirty="0">
                <a:latin typeface="Titillium Web" panose="020B0604020202020204"/>
                <a:ea typeface="Open Sans" panose="020B0606030504020204" pitchFamily="34" charset="0"/>
                <a:cs typeface="Helvetica" panose="020B0604020202020204" pitchFamily="34" charset="0"/>
              </a:rPr>
              <a:t>34 - 66x times less energy for unit inference</a:t>
            </a:r>
          </a:p>
        </p:txBody>
      </p:sp>
    </p:spTree>
    <p:extLst>
      <p:ext uri="{BB962C8B-B14F-4D97-AF65-F5344CB8AC3E}">
        <p14:creationId xmlns:p14="http://schemas.microsoft.com/office/powerpoint/2010/main" val="33645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Train++ Summary</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467544" y="1419622"/>
            <a:ext cx="8496945" cy="2031325"/>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The majority of real-world IoT use cases generate multi-class data</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Health monitoring, gesture recognition, equipment condition monitoring, </a:t>
            </a:r>
            <a:r>
              <a:rPr lang="en-US" sz="1400" dirty="0" err="1">
                <a:latin typeface="Titillium Web" panose="020B0604020202020204"/>
                <a:ea typeface="Open Sans" panose="020B0606030504020204" pitchFamily="34" charset="0"/>
                <a:cs typeface="Helvetica" panose="020B0604020202020204" pitchFamily="34" charset="0"/>
              </a:rPr>
              <a:t>etc</a:t>
            </a:r>
            <a:r>
              <a:rPr lang="en-US" sz="1400" dirty="0">
                <a:latin typeface="Titillium Web" panose="020B0604020202020204"/>
                <a:ea typeface="Open Sans" panose="020B0606030504020204" pitchFamily="34" charset="0"/>
                <a:cs typeface="Helvetica" panose="020B0604020202020204" pitchFamily="34" charset="0"/>
              </a:rPr>
              <a:t> </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Training multi-class classifiers on MCUs using any existing methods are not feasible since the computation demands of training process exceeds the hardware resource of MCUs</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Still need for a resource-friendly algorithm to enable training multi-class classifiers (to distinguish from multiple possible outcomes) directly on MCUs</a:t>
            </a:r>
          </a:p>
        </p:txBody>
      </p:sp>
    </p:spTree>
    <p:extLst>
      <p:ext uri="{BB962C8B-B14F-4D97-AF65-F5344CB8AC3E}">
        <p14:creationId xmlns:p14="http://schemas.microsoft.com/office/powerpoint/2010/main" val="393984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ML-MCU Framework</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2699792" y="1415350"/>
            <a:ext cx="5976664" cy="2893100"/>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Novelty: Opt-SGD and Opt-OVO algorithms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Optimized-Stochastic Gradient Descent (Opt-SGD): </a:t>
            </a:r>
            <a:r>
              <a:rPr lang="en-US" sz="1400" dirty="0">
                <a:latin typeface="Titillium Web" panose="020B0604020202020204"/>
                <a:ea typeface="Open Sans" panose="020B0606030504020204" pitchFamily="34" charset="0"/>
                <a:cs typeface="Helvetica" panose="020B0604020202020204" pitchFamily="34" charset="0"/>
              </a:rPr>
              <a:t>To enable high performance, resource-friendly binary classifiers training on small edge MCUs. This method combines benefits from both Gradient Descent (GD) and Stochastic Gradient Descent (SGD) thus, inheriting the stability of GD while retaining the work-efficiency of SGD</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b="1" dirty="0">
                <a:latin typeface="Titillium Web" panose="020B0604020202020204"/>
                <a:ea typeface="Open Sans" panose="020B0606030504020204" pitchFamily="34" charset="0"/>
                <a:cs typeface="Helvetica" panose="020B0604020202020204" pitchFamily="34" charset="0"/>
              </a:rPr>
              <a:t>Optimized One-Versus-One (Opt-OVO): </a:t>
            </a:r>
            <a:r>
              <a:rPr lang="en-US" sz="1400" dirty="0">
                <a:latin typeface="Titillium Web" panose="020B0604020202020204"/>
                <a:ea typeface="Open Sans" panose="020B0606030504020204" pitchFamily="34" charset="0"/>
                <a:cs typeface="Helvetica" panose="020B0604020202020204" pitchFamily="34" charset="0"/>
              </a:rPr>
              <a:t>To the best of our knowledge, this is the first novel algorithm to enable multi-class classifiers training on MCUs. Our Opt-OVO archives reduced computation by identifying and removing base classifiers that lack significant contributions to the overall multi-class classification result</a:t>
            </a:r>
          </a:p>
        </p:txBody>
      </p:sp>
      <p:pic>
        <p:nvPicPr>
          <p:cNvPr id="6" name="Picture 5">
            <a:extLst>
              <a:ext uri="{FF2B5EF4-FFF2-40B4-BE49-F238E27FC236}">
                <a16:creationId xmlns:a16="http://schemas.microsoft.com/office/drawing/2014/main" id="{B3BAA5D4-60C7-4976-90BA-BAB29B4ADCBA}"/>
              </a:ext>
            </a:extLst>
          </p:cNvPr>
          <p:cNvPicPr>
            <a:picLocks noChangeAspect="1"/>
          </p:cNvPicPr>
          <p:nvPr/>
        </p:nvPicPr>
        <p:blipFill>
          <a:blip r:embed="rId2"/>
          <a:stretch>
            <a:fillRect/>
          </a:stretch>
        </p:blipFill>
        <p:spPr>
          <a:xfrm>
            <a:off x="467544" y="742574"/>
            <a:ext cx="1940903" cy="4238653"/>
          </a:xfrm>
          <a:prstGeom prst="rect">
            <a:avLst/>
          </a:prstGeom>
        </p:spPr>
      </p:pic>
    </p:spTree>
    <p:extLst>
      <p:ext uri="{BB962C8B-B14F-4D97-AF65-F5344CB8AC3E}">
        <p14:creationId xmlns:p14="http://schemas.microsoft.com/office/powerpoint/2010/main" val="124273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On Device ML Model Training</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AE2AF864-2CA4-4BF7-8C14-BD9E8D922DBC}"/>
              </a:ext>
            </a:extLst>
          </p:cNvPr>
          <p:cNvSpPr/>
          <p:nvPr/>
        </p:nvSpPr>
        <p:spPr>
          <a:xfrm>
            <a:off x="467544" y="872316"/>
            <a:ext cx="8136904" cy="523220"/>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rPr>
              <a:t>To enable the edge devices to learn offline after deployment, the ML model deployed and running on the edge devices need to be re-trained/updated offline and directly at the device level</a:t>
            </a:r>
          </a:p>
        </p:txBody>
      </p:sp>
      <p:sp>
        <p:nvSpPr>
          <p:cNvPr id="4" name="TextBox 3">
            <a:extLst>
              <a:ext uri="{FF2B5EF4-FFF2-40B4-BE49-F238E27FC236}">
                <a16:creationId xmlns:a16="http://schemas.microsoft.com/office/drawing/2014/main" id="{C4A87C2D-D486-4E17-8149-EEFC7167FCB2}"/>
              </a:ext>
            </a:extLst>
          </p:cNvPr>
          <p:cNvSpPr txBox="1"/>
          <p:nvPr/>
        </p:nvSpPr>
        <p:spPr>
          <a:xfrm flipH="1">
            <a:off x="1340734" y="3483951"/>
            <a:ext cx="6615642" cy="276999"/>
          </a:xfrm>
          <a:prstGeom prst="rect">
            <a:avLst/>
          </a:prstGeom>
          <a:noFill/>
        </p:spPr>
        <p:txBody>
          <a:bodyPr wrap="square" rtlCol="0">
            <a:spAutoFit/>
          </a:bodyPr>
          <a:lstStyle/>
          <a:p>
            <a:r>
              <a:rPr lang="en-US" sz="1200" dirty="0">
                <a:latin typeface="Titillium Web" panose="020B0604020202020204"/>
              </a:rPr>
              <a:t>Top ML Frameworks for running ML models on MCUs. It does not yet support training models on MCUs</a:t>
            </a:r>
          </a:p>
        </p:txBody>
      </p:sp>
      <p:pic>
        <p:nvPicPr>
          <p:cNvPr id="5" name="Picture 2" descr="Deep Learning on Microcontrollers">
            <a:extLst>
              <a:ext uri="{FF2B5EF4-FFF2-40B4-BE49-F238E27FC236}">
                <a16:creationId xmlns:a16="http://schemas.microsoft.com/office/drawing/2014/main" id="{16F13130-57CC-4C72-9CAB-3F28D6B4F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20031"/>
            <a:ext cx="2520280" cy="14176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9637F9A-0285-432F-8F22-4FFFC6738F91}"/>
              </a:ext>
            </a:extLst>
          </p:cNvPr>
          <p:cNvSpPr/>
          <p:nvPr/>
        </p:nvSpPr>
        <p:spPr>
          <a:xfrm>
            <a:off x="467544" y="3956051"/>
            <a:ext cx="8496944" cy="954107"/>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rPr>
              <a:t>ML frameworks like TensorFlow Micro, </a:t>
            </a:r>
            <a:r>
              <a:rPr lang="en-US" sz="1400" dirty="0" err="1">
                <a:latin typeface="Titillium Web" panose="020B0604020202020204"/>
              </a:rPr>
              <a:t>FeatherCNN</a:t>
            </a:r>
            <a:r>
              <a:rPr lang="en-US" sz="1400" dirty="0">
                <a:latin typeface="Titillium Web" panose="020B0604020202020204"/>
              </a:rPr>
              <a:t>, Open-NN, etc. do not yet enable training models directly on MCUs, small CPUs and FPGAs</a:t>
            </a:r>
          </a:p>
          <a:p>
            <a:pPr marL="285750" indent="-285750">
              <a:buFont typeface="Wingdings" panose="05000000000000000000" pitchFamily="2" charset="2"/>
              <a:buChar char="§"/>
            </a:pPr>
            <a:endParaRPr lang="en-US" sz="1400" dirty="0">
              <a:latin typeface="Titillium Web" panose="020B0604020202020204"/>
            </a:endParaRPr>
          </a:p>
          <a:p>
            <a:pPr marL="285750" indent="-285750">
              <a:buFont typeface="Wingdings" panose="05000000000000000000" pitchFamily="2" charset="2"/>
              <a:buChar char="§"/>
            </a:pPr>
            <a:r>
              <a:rPr lang="en-US" sz="1400" dirty="0">
                <a:latin typeface="Titillium Web" panose="020B0604020202020204"/>
              </a:rPr>
              <a:t>Currently models are trained on </a:t>
            </a:r>
            <a:r>
              <a:rPr lang="en-US" sz="1400" dirty="0">
                <a:solidFill>
                  <a:srgbClr val="0E101A"/>
                </a:solidFill>
                <a:latin typeface="Titillium Web" panose="020B0604020202020204"/>
              </a:rPr>
              <a:t>GPUs</a:t>
            </a:r>
            <a:r>
              <a:rPr lang="en-US" sz="1400" dirty="0">
                <a:latin typeface="Titillium Web" panose="020B0604020202020204"/>
              </a:rPr>
              <a:t> then deployed on IoT edge devices after deep compression/optimization</a:t>
            </a:r>
          </a:p>
        </p:txBody>
      </p:sp>
      <p:pic>
        <p:nvPicPr>
          <p:cNvPr id="1026" name="Picture 2">
            <a:extLst>
              <a:ext uri="{FF2B5EF4-FFF2-40B4-BE49-F238E27FC236}">
                <a16:creationId xmlns:a16="http://schemas.microsoft.com/office/drawing/2014/main" id="{7B7FEA01-13E5-460F-BE5F-E9DA484FF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688766"/>
            <a:ext cx="2520281" cy="16801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18FEA7-0877-4D01-8B09-27EA05EF3FC7}"/>
              </a:ext>
            </a:extLst>
          </p:cNvPr>
          <p:cNvPicPr>
            <a:picLocks noChangeAspect="1"/>
          </p:cNvPicPr>
          <p:nvPr/>
        </p:nvPicPr>
        <p:blipFill>
          <a:blip r:embed="rId4"/>
          <a:stretch>
            <a:fillRect/>
          </a:stretch>
        </p:blipFill>
        <p:spPr>
          <a:xfrm>
            <a:off x="5724129" y="1688766"/>
            <a:ext cx="2984468" cy="1680187"/>
          </a:xfrm>
          <a:prstGeom prst="rect">
            <a:avLst/>
          </a:prstGeom>
        </p:spPr>
      </p:pic>
      <p:sp>
        <p:nvSpPr>
          <p:cNvPr id="14" name="TextBox 13">
            <a:extLst>
              <a:ext uri="{FF2B5EF4-FFF2-40B4-BE49-F238E27FC236}">
                <a16:creationId xmlns:a16="http://schemas.microsoft.com/office/drawing/2014/main" id="{1E092016-2098-4666-8076-7464A95DFD90}"/>
              </a:ext>
            </a:extLst>
          </p:cNvPr>
          <p:cNvSpPr txBox="1"/>
          <p:nvPr/>
        </p:nvSpPr>
        <p:spPr>
          <a:xfrm flipH="1">
            <a:off x="6228184" y="2054793"/>
            <a:ext cx="720080" cy="228925"/>
          </a:xfrm>
          <a:prstGeom prst="rect">
            <a:avLst/>
          </a:prstGeom>
          <a:noFill/>
        </p:spPr>
        <p:txBody>
          <a:bodyPr wrap="square" rtlCol="0">
            <a:spAutoFit/>
          </a:bodyPr>
          <a:lstStyle/>
          <a:p>
            <a:r>
              <a:rPr lang="en-US" sz="1200" dirty="0">
                <a:latin typeface="Titillium Web" panose="020B0604020202020204"/>
              </a:rPr>
              <a:t>OpenNN</a:t>
            </a:r>
          </a:p>
        </p:txBody>
      </p:sp>
    </p:spTree>
    <p:extLst>
      <p:ext uri="{BB962C8B-B14F-4D97-AF65-F5344CB8AC3E}">
        <p14:creationId xmlns:p14="http://schemas.microsoft.com/office/powerpoint/2010/main" val="80721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ML-MCU Results: Convergence</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4194568" y="775889"/>
            <a:ext cx="4896544" cy="4185761"/>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Comparing convergence behavior of Opt-SGD with GD, SGD</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convergence of GD and Opt-SGD is linear. SGD shows sub-linear pattern </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As the data increases, inefficiency of GD increases since to update the model weights for each iteration, the algorithm needs to pass through the entire dataset </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The convergence of SGD is very slow, whereas our Opt-SGD was capable to reach high precision despite its stochastic characteristic </a:t>
            </a:r>
          </a:p>
          <a:p>
            <a:pPr marL="742950" lvl="1" indent="-285750">
              <a:buFont typeface="Wingdings" panose="05000000000000000000" pitchFamily="2" charset="2"/>
              <a:buChar char="ü"/>
            </a:pPr>
            <a:endParaRPr lang="en-US" sz="1400" dirty="0">
              <a:latin typeface="Titillium Web" panose="020B0604020202020204"/>
              <a:ea typeface="Open Sans" panose="020B0606030504020204" pitchFamily="34" charset="0"/>
              <a:cs typeface="Helvetica" panose="020B0604020202020204" pitchFamily="34" charset="0"/>
            </a:endParaRPr>
          </a:p>
          <a:p>
            <a:pPr marL="742950" lvl="1" indent="-285750">
              <a:buFont typeface="Wingdings" panose="05000000000000000000" pitchFamily="2" charset="2"/>
              <a:buChar char="ü"/>
            </a:pPr>
            <a:r>
              <a:rPr lang="en-US" sz="1400" dirty="0">
                <a:latin typeface="Titillium Web" panose="020B0604020202020204"/>
                <a:ea typeface="Open Sans" panose="020B0606030504020204" pitchFamily="34" charset="0"/>
                <a:cs typeface="Helvetica" panose="020B0604020202020204" pitchFamily="34" charset="0"/>
              </a:rPr>
              <a:t>For a very large train set, our method is less efficient than SGD. But practically we don’t train using large data on MCUs, anyways ML-MCU framework initially splits the data stream into data chunks that are small, for which our algorithm performs better than GD (higher precision) and faster than SGD</a:t>
            </a:r>
          </a:p>
        </p:txBody>
      </p:sp>
      <p:pic>
        <p:nvPicPr>
          <p:cNvPr id="5" name="Picture 4" descr="Graphical user interface&#10;&#10;Description automatically generated">
            <a:extLst>
              <a:ext uri="{FF2B5EF4-FFF2-40B4-BE49-F238E27FC236}">
                <a16:creationId xmlns:a16="http://schemas.microsoft.com/office/drawing/2014/main" id="{1E375F60-07BA-4BF4-8622-8581A0E91509}"/>
              </a:ext>
            </a:extLst>
          </p:cNvPr>
          <p:cNvPicPr>
            <a:picLocks noChangeAspect="1"/>
          </p:cNvPicPr>
          <p:nvPr/>
        </p:nvPicPr>
        <p:blipFill>
          <a:blip r:embed="rId2"/>
          <a:stretch>
            <a:fillRect/>
          </a:stretch>
        </p:blipFill>
        <p:spPr>
          <a:xfrm>
            <a:off x="16942" y="1059582"/>
            <a:ext cx="4176464" cy="3762392"/>
          </a:xfrm>
          <a:prstGeom prst="rect">
            <a:avLst/>
          </a:prstGeom>
        </p:spPr>
      </p:pic>
    </p:spTree>
    <p:extLst>
      <p:ext uri="{BB962C8B-B14F-4D97-AF65-F5344CB8AC3E}">
        <p14:creationId xmlns:p14="http://schemas.microsoft.com/office/powerpoint/2010/main" val="52804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ML-MCU Results: Infer Time </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5292080" y="1448365"/>
            <a:ext cx="3625660" cy="2246769"/>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Real-time unit inference in 11.8 </a:t>
            </a:r>
            <a:r>
              <a:rPr lang="en-US" sz="1400" dirty="0" err="1">
                <a:latin typeface="Titillium Web" panose="020B0604020202020204"/>
                <a:ea typeface="Open Sans" panose="020B0606030504020204" pitchFamily="34" charset="0"/>
                <a:cs typeface="Helvetica" panose="020B0604020202020204" pitchFamily="34" charset="0"/>
              </a:rPr>
              <a:t>ms</a:t>
            </a:r>
            <a:r>
              <a:rPr lang="en-US" sz="1400" dirty="0">
                <a:latin typeface="Titillium Web" panose="020B0604020202020204"/>
                <a:ea typeface="Open Sans" panose="020B0606030504020204" pitchFamily="34" charset="0"/>
                <a:cs typeface="Helvetica" panose="020B0604020202020204" pitchFamily="34" charset="0"/>
              </a:rPr>
              <a:t>, even on the slowest MCU4</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The fastest MCU3 was able to infer for a 50 class input in 6.2 </a:t>
            </a:r>
            <a:r>
              <a:rPr lang="en-US" sz="1400" dirty="0" err="1">
                <a:latin typeface="Titillium Web" panose="020B0604020202020204"/>
                <a:ea typeface="Open Sans" panose="020B0606030504020204" pitchFamily="34" charset="0"/>
                <a:cs typeface="Helvetica" panose="020B0604020202020204" pitchFamily="34" charset="0"/>
              </a:rPr>
              <a:t>ms</a:t>
            </a:r>
            <a:endParaRPr lang="en-US" sz="1400" dirty="0">
              <a:latin typeface="Titillium Web" panose="020B0604020202020204"/>
              <a:ea typeface="Open Sans" panose="020B0606030504020204" pitchFamily="34" charset="0"/>
              <a:cs typeface="Helvetica" panose="020B0604020202020204" pitchFamily="34" charset="0"/>
            </a:endParaRPr>
          </a:p>
          <a:p>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Overall, it is apparent that our Opt-OVO trained classifiers perform onboard unit inference for multi-class data in super real-time, within a second, across various MCUs</a:t>
            </a:r>
          </a:p>
        </p:txBody>
      </p:sp>
      <p:pic>
        <p:nvPicPr>
          <p:cNvPr id="4" name="Picture 3" descr="Chart, scatter chart&#10;&#10;Description automatically generated">
            <a:extLst>
              <a:ext uri="{FF2B5EF4-FFF2-40B4-BE49-F238E27FC236}">
                <a16:creationId xmlns:a16="http://schemas.microsoft.com/office/drawing/2014/main" id="{787BFE41-486B-4052-B762-E4E41B2EC32B}"/>
              </a:ext>
            </a:extLst>
          </p:cNvPr>
          <p:cNvPicPr>
            <a:picLocks noChangeAspect="1"/>
          </p:cNvPicPr>
          <p:nvPr/>
        </p:nvPicPr>
        <p:blipFill>
          <a:blip r:embed="rId2"/>
          <a:stretch>
            <a:fillRect/>
          </a:stretch>
        </p:blipFill>
        <p:spPr>
          <a:xfrm>
            <a:off x="0" y="1054535"/>
            <a:ext cx="5194812" cy="3034430"/>
          </a:xfrm>
          <a:prstGeom prst="rect">
            <a:avLst/>
          </a:prstGeom>
        </p:spPr>
      </p:pic>
      <p:sp>
        <p:nvSpPr>
          <p:cNvPr id="8" name="Rectangle 7">
            <a:extLst>
              <a:ext uri="{FF2B5EF4-FFF2-40B4-BE49-F238E27FC236}">
                <a16:creationId xmlns:a16="http://schemas.microsoft.com/office/drawing/2014/main" id="{1202E010-E877-49FD-8CB6-59E16309397D}"/>
              </a:ext>
            </a:extLst>
          </p:cNvPr>
          <p:cNvSpPr/>
          <p:nvPr/>
        </p:nvSpPr>
        <p:spPr>
          <a:xfrm>
            <a:off x="560900" y="4103915"/>
            <a:ext cx="4608512" cy="523220"/>
          </a:xfrm>
          <a:prstGeom prst="rect">
            <a:avLst/>
          </a:prstGeom>
        </p:spPr>
        <p:txBody>
          <a:bodyPr wrap="square">
            <a:spAutoFit/>
          </a:bodyPr>
          <a:lstStyle/>
          <a:p>
            <a:pPr algn="ctr"/>
            <a:r>
              <a:rPr lang="en-US" sz="1400" dirty="0">
                <a:latin typeface="Titillium Web" panose="020B0604020202020204"/>
                <a:ea typeface="Open Sans" panose="020B0606030504020204" pitchFamily="34" charset="0"/>
                <a:cs typeface="Helvetica" panose="020B0604020202020204" pitchFamily="34" charset="0"/>
              </a:rPr>
              <a:t>Inferring for multi-class data on MCUs: Class size (3 to 50) vs inference time of the onboard Opt-OVO trained classifiers</a:t>
            </a:r>
          </a:p>
        </p:txBody>
      </p:sp>
    </p:spTree>
    <p:extLst>
      <p:ext uri="{BB962C8B-B14F-4D97-AF65-F5344CB8AC3E}">
        <p14:creationId xmlns:p14="http://schemas.microsoft.com/office/powerpoint/2010/main" val="150362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C54C5E-7FF7-4A82-8CFF-34B0C848920D}"/>
              </a:ext>
            </a:extLst>
          </p:cNvPr>
          <p:cNvSpPr txBox="1">
            <a:spLocks/>
          </p:cNvSpPr>
          <p:nvPr/>
        </p:nvSpPr>
        <p:spPr>
          <a:xfrm>
            <a:off x="179512" y="109267"/>
            <a:ext cx="7056784" cy="518267"/>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Conclusion</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D53DA8E3-8CEA-4E14-8A86-3FED65152608}"/>
              </a:ext>
            </a:extLst>
          </p:cNvPr>
          <p:cNvSpPr/>
          <p:nvPr/>
        </p:nvSpPr>
        <p:spPr>
          <a:xfrm>
            <a:off x="215516" y="1563638"/>
            <a:ext cx="8712968" cy="2554545"/>
          </a:xfrm>
          <a:prstGeom prst="rect">
            <a:avLst/>
          </a:prstGeom>
        </p:spPr>
        <p:txBody>
          <a:bodyPr wrap="square">
            <a:spAutoFit/>
          </a:bodyPr>
          <a:lstStyle/>
          <a:p>
            <a:pPr algn="l"/>
            <a:r>
              <a:rPr lang="en-US" sz="1600" dirty="0">
                <a:latin typeface="Titillium Web" panose="020B0604020202020204" charset="0"/>
              </a:rPr>
              <a:t>We briefly presented </a:t>
            </a:r>
          </a:p>
          <a:p>
            <a:pPr lvl="1">
              <a:buFont typeface="+mj-lt"/>
              <a:buAutoNum type="arabicPeriod"/>
            </a:pPr>
            <a:endParaRPr lang="en-US" sz="1600" b="0" i="0" dirty="0">
              <a:solidFill>
                <a:srgbClr val="24292E"/>
              </a:solidFill>
              <a:effectLst/>
              <a:latin typeface="-apple-system"/>
            </a:endParaRPr>
          </a:p>
          <a:p>
            <a:pPr marL="742950" lvl="1" indent="-285750">
              <a:buFont typeface="Wingdings" panose="05000000000000000000" pitchFamily="2" charset="2"/>
              <a:buChar char="ü"/>
            </a:pPr>
            <a:r>
              <a:rPr lang="en-US" sz="1600" b="0" i="0" dirty="0">
                <a:solidFill>
                  <a:srgbClr val="24292E"/>
                </a:solidFill>
                <a:effectLst/>
                <a:latin typeface="-apple-system"/>
              </a:rPr>
              <a:t>Edge2Train to enable onboard resource-friendly training of SVM models</a:t>
            </a:r>
          </a:p>
          <a:p>
            <a:pPr marL="742950" lvl="1" indent="-285750">
              <a:buFont typeface="Wingdings" panose="05000000000000000000" pitchFamily="2" charset="2"/>
              <a:buChar char="ü"/>
            </a:pPr>
            <a:endParaRPr lang="en-US" sz="1600" b="0" i="0" dirty="0">
              <a:solidFill>
                <a:srgbClr val="24292E"/>
              </a:solidFill>
              <a:effectLst/>
              <a:latin typeface="-apple-system"/>
            </a:endParaRPr>
          </a:p>
          <a:p>
            <a:pPr marL="742950" lvl="1" indent="-285750">
              <a:buFont typeface="Wingdings" panose="05000000000000000000" pitchFamily="2" charset="2"/>
              <a:buChar char="ü"/>
            </a:pPr>
            <a:r>
              <a:rPr lang="en-US" sz="1600" b="0" i="0" dirty="0">
                <a:solidFill>
                  <a:srgbClr val="24292E"/>
                </a:solidFill>
                <a:effectLst/>
                <a:latin typeface="-apple-system"/>
              </a:rPr>
              <a:t>Train++ for ultra-fast incremental onboard classifier training and inference</a:t>
            </a:r>
          </a:p>
          <a:p>
            <a:pPr marL="742950" lvl="1" indent="-285750">
              <a:buFont typeface="Wingdings" panose="05000000000000000000" pitchFamily="2" charset="2"/>
              <a:buChar char="ü"/>
            </a:pPr>
            <a:endParaRPr lang="en-US" sz="1600" b="0" i="0" dirty="0">
              <a:solidFill>
                <a:srgbClr val="24292E"/>
              </a:solidFill>
              <a:effectLst/>
              <a:latin typeface="-apple-system"/>
            </a:endParaRPr>
          </a:p>
          <a:p>
            <a:pPr marL="742950" lvl="1" indent="-285750">
              <a:buFont typeface="Wingdings" panose="05000000000000000000" pitchFamily="2" charset="2"/>
              <a:buChar char="ü"/>
            </a:pPr>
            <a:r>
              <a:rPr lang="en-US" sz="1600" b="0" i="0" dirty="0">
                <a:solidFill>
                  <a:srgbClr val="24292E"/>
                </a:solidFill>
                <a:effectLst/>
                <a:latin typeface="-apple-system"/>
              </a:rPr>
              <a:t>ML-MCU to train up to 50 class ML classifiers on a $ 3 device ESP32 MCU board</a:t>
            </a:r>
          </a:p>
          <a:p>
            <a:pPr>
              <a:buClr>
                <a:schemeClr val="tx1"/>
              </a:buClr>
            </a:pPr>
            <a:endParaRPr lang="en-US" sz="1600" dirty="0">
              <a:latin typeface="Titillium Web" panose="020B0604020202020204" charset="0"/>
            </a:endParaRPr>
          </a:p>
          <a:p>
            <a:pPr>
              <a:buClr>
                <a:schemeClr val="tx1"/>
              </a:buClr>
            </a:pPr>
            <a:r>
              <a:rPr lang="en-US" sz="1600" dirty="0">
                <a:latin typeface="Titillium Web" panose="020B0604020202020204" charset="0"/>
              </a:rPr>
              <a:t>These algorithms enable a wide variety of open-source MCUs that have limited Flash, SRAM, and no floating-point support to re-train themselves locally and offline</a:t>
            </a:r>
          </a:p>
        </p:txBody>
      </p:sp>
    </p:spTree>
    <p:custDataLst>
      <p:tags r:id="rId1"/>
    </p:custDataLst>
    <p:extLst>
      <p:ext uri="{BB962C8B-B14F-4D97-AF65-F5344CB8AC3E}">
        <p14:creationId xmlns:p14="http://schemas.microsoft.com/office/powerpoint/2010/main" val="3067633056"/>
      </p:ext>
    </p:extLst>
  </p:cSld>
  <p:clrMapOvr>
    <a:masterClrMapping/>
  </p:clrMapOvr>
  <mc:AlternateContent xmlns:mc="http://schemas.openxmlformats.org/markup-compatibility/2006" xmlns:p14="http://schemas.microsoft.com/office/powerpoint/2010/main">
    <mc:Choice Requires="p14">
      <p:transition spd="slow" p14:dur="2000" advTm="60838"/>
    </mc:Choice>
    <mc:Fallback xmlns="">
      <p:transition xmlns:p14="http://schemas.microsoft.com/office/powerpoint/2010/main" spd="slow" advTm="6083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555776" y="2230874"/>
            <a:ext cx="4440255" cy="646331"/>
          </a:xfrm>
          <a:prstGeom prst="rect">
            <a:avLst/>
          </a:prstGeom>
          <a:noFill/>
        </p:spPr>
        <p:txBody>
          <a:bodyPr wrap="none" rtlCol="0">
            <a:spAutoFit/>
          </a:bodyPr>
          <a:lstStyle/>
          <a:p>
            <a:r>
              <a:rPr lang="en-IE" dirty="0">
                <a:solidFill>
                  <a:schemeClr val="bg1"/>
                </a:solidFill>
              </a:rPr>
              <a:t>Contact:  Bharath Sudharsan </a:t>
            </a:r>
          </a:p>
          <a:p>
            <a:r>
              <a:rPr lang="en-IE" dirty="0">
                <a:solidFill>
                  <a:schemeClr val="bg1"/>
                </a:solidFill>
              </a:rPr>
              <a:t>Email: bharath.sudharsan@insight-centre.org</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67494"/>
            <a:ext cx="3384376" cy="122514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516" y="2405796"/>
            <a:ext cx="1178313" cy="309970"/>
          </a:xfrm>
          <a:prstGeom prst="rect">
            <a:avLst/>
          </a:prstGeom>
        </p:spPr>
      </p:pic>
      <p:sp>
        <p:nvSpPr>
          <p:cNvPr id="6" name="TextBox 5"/>
          <p:cNvSpPr txBox="1"/>
          <p:nvPr/>
        </p:nvSpPr>
        <p:spPr>
          <a:xfrm>
            <a:off x="899592" y="3416682"/>
            <a:ext cx="2586349" cy="523220"/>
          </a:xfrm>
          <a:prstGeom prst="rect">
            <a:avLst/>
          </a:prstGeom>
          <a:noFill/>
        </p:spPr>
        <p:txBody>
          <a:bodyPr wrap="none" rtlCol="0">
            <a:spAutoFit/>
          </a:bodyPr>
          <a:lstStyle/>
          <a:p>
            <a:r>
              <a:rPr lang="en-IE" sz="2800" b="1" dirty="0">
                <a:solidFill>
                  <a:schemeClr val="bg1"/>
                </a:solidFill>
              </a:rPr>
              <a:t>www.confirm.ie</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2954" y="2912626"/>
            <a:ext cx="2022409" cy="920196"/>
          </a:xfrm>
          <a:prstGeom prst="rect">
            <a:avLst/>
          </a:prstGeom>
        </p:spPr>
      </p:pic>
    </p:spTree>
    <p:extLst>
      <p:ext uri="{BB962C8B-B14F-4D97-AF65-F5344CB8AC3E}">
        <p14:creationId xmlns:p14="http://schemas.microsoft.com/office/powerpoint/2010/main" val="194861844"/>
      </p:ext>
    </p:extLst>
  </p:cSld>
  <p:clrMapOvr>
    <a:masterClrMapping/>
  </p:clrMapOvr>
  <mc:AlternateContent xmlns:mc="http://schemas.openxmlformats.org/markup-compatibility/2006" xmlns:p14="http://schemas.microsoft.com/office/powerpoint/2010/main">
    <mc:Choice Requires="p14">
      <p:transition spd="slow" p14:dur="2000" advTm="8480"/>
    </mc:Choice>
    <mc:Fallback xmlns="">
      <p:transition xmlns:p14="http://schemas.microsoft.com/office/powerpoint/2010/main" spd="slow" advTm="848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On Device ML Model Training</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AE2AF864-2CA4-4BF7-8C14-BD9E8D922DBC}"/>
              </a:ext>
            </a:extLst>
          </p:cNvPr>
          <p:cNvSpPr/>
          <p:nvPr/>
        </p:nvSpPr>
        <p:spPr>
          <a:xfrm>
            <a:off x="251520" y="3291830"/>
            <a:ext cx="8640960" cy="1600438"/>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rPr>
              <a:t>Bonsai: non-linear tree-based classifier which is designed to solve traditional ML problem with 2KB sized models</a:t>
            </a:r>
          </a:p>
          <a:p>
            <a:pPr marL="285750" indent="-285750">
              <a:buFont typeface="Wingdings" panose="05000000000000000000" pitchFamily="2" charset="2"/>
              <a:buChar char="§"/>
            </a:pPr>
            <a:endParaRPr lang="en-US" sz="1400" dirty="0">
              <a:latin typeface="Titillium Web" panose="020B0604020202020204"/>
            </a:endParaRPr>
          </a:p>
          <a:p>
            <a:pPr marL="285750" indent="-285750">
              <a:buFont typeface="Wingdings" panose="05000000000000000000" pitchFamily="2" charset="2"/>
              <a:buChar char="§"/>
            </a:pPr>
            <a:r>
              <a:rPr lang="en-US" sz="1400" dirty="0">
                <a:latin typeface="Titillium Web" panose="020B0604020202020204"/>
              </a:rPr>
              <a:t>EMI-RNN: speeding-up RNN inference up to 72x when compared to traditional implementations</a:t>
            </a:r>
          </a:p>
          <a:p>
            <a:endParaRPr lang="en-US" sz="1400" dirty="0">
              <a:latin typeface="Titillium Web" panose="020B0604020202020204"/>
            </a:endParaRPr>
          </a:p>
          <a:p>
            <a:pPr marL="285750" indent="-285750">
              <a:buFont typeface="Wingdings" panose="05000000000000000000" pitchFamily="2" charset="2"/>
              <a:buChar char="§"/>
            </a:pPr>
            <a:r>
              <a:rPr lang="en-US" sz="1400" dirty="0" err="1">
                <a:latin typeface="Titillium Web" panose="020B0604020202020204"/>
              </a:rPr>
              <a:t>FastRNN</a:t>
            </a:r>
            <a:r>
              <a:rPr lang="en-US" sz="1400" dirty="0">
                <a:latin typeface="Titillium Web" panose="020B0604020202020204"/>
              </a:rPr>
              <a:t> &amp; </a:t>
            </a:r>
            <a:r>
              <a:rPr lang="en-US" sz="1400" dirty="0" err="1">
                <a:latin typeface="Titillium Web" panose="020B0604020202020204"/>
              </a:rPr>
              <a:t>FastGRNN</a:t>
            </a:r>
            <a:r>
              <a:rPr lang="en-US" sz="1400" dirty="0">
                <a:latin typeface="Titillium Web" panose="020B0604020202020204"/>
              </a:rPr>
              <a:t>: can be used instead of LSTM and GRU. 35x smaller and faster with size less than 10KB</a:t>
            </a:r>
          </a:p>
          <a:p>
            <a:endParaRPr lang="en-US" sz="1400" dirty="0">
              <a:latin typeface="Titillium Web" panose="020B0604020202020204"/>
            </a:endParaRPr>
          </a:p>
          <a:p>
            <a:pPr marL="285750" indent="-285750">
              <a:buFont typeface="Wingdings" panose="05000000000000000000" pitchFamily="2" charset="2"/>
              <a:buChar char="§"/>
            </a:pPr>
            <a:r>
              <a:rPr lang="en-US" sz="1400" dirty="0" err="1">
                <a:latin typeface="Titillium Web" panose="020B0604020202020204"/>
              </a:rPr>
              <a:t>SeeDot</a:t>
            </a:r>
            <a:r>
              <a:rPr lang="en-US" sz="1400" dirty="0">
                <a:latin typeface="Titillium Web" panose="020B0604020202020204"/>
              </a:rPr>
              <a:t>: floating-point to fixed-point quantization tool including a new language and compiler</a:t>
            </a:r>
          </a:p>
        </p:txBody>
      </p:sp>
      <p:sp>
        <p:nvSpPr>
          <p:cNvPr id="4" name="TextBox 3">
            <a:extLst>
              <a:ext uri="{FF2B5EF4-FFF2-40B4-BE49-F238E27FC236}">
                <a16:creationId xmlns:a16="http://schemas.microsoft.com/office/drawing/2014/main" id="{C4A87C2D-D486-4E17-8149-EEFC7167FCB2}"/>
              </a:ext>
            </a:extLst>
          </p:cNvPr>
          <p:cNvSpPr txBox="1"/>
          <p:nvPr/>
        </p:nvSpPr>
        <p:spPr>
          <a:xfrm flipH="1">
            <a:off x="1567835" y="2792080"/>
            <a:ext cx="6012544" cy="276999"/>
          </a:xfrm>
          <a:prstGeom prst="rect">
            <a:avLst/>
          </a:prstGeom>
          <a:noFill/>
        </p:spPr>
        <p:txBody>
          <a:bodyPr wrap="square" rtlCol="0">
            <a:spAutoFit/>
          </a:bodyPr>
          <a:lstStyle/>
          <a:p>
            <a:r>
              <a:rPr lang="en-US" sz="1200" dirty="0">
                <a:latin typeface="Titillium Web" panose="020B0604020202020204"/>
              </a:rPr>
              <a:t>Microsoft </a:t>
            </a:r>
            <a:r>
              <a:rPr lang="en-US" sz="1200" dirty="0" err="1">
                <a:latin typeface="Titillium Web" panose="020B0604020202020204"/>
              </a:rPr>
              <a:t>EdgeML</a:t>
            </a:r>
            <a:r>
              <a:rPr lang="en-US" sz="1200" dirty="0">
                <a:latin typeface="Titillium Web" panose="020B0604020202020204"/>
              </a:rPr>
              <a:t> provides Algorithms and Tools to enable ML inference on the edge devices</a:t>
            </a:r>
          </a:p>
        </p:txBody>
      </p:sp>
      <p:pic>
        <p:nvPicPr>
          <p:cNvPr id="6" name="Picture 5">
            <a:extLst>
              <a:ext uri="{FF2B5EF4-FFF2-40B4-BE49-F238E27FC236}">
                <a16:creationId xmlns:a16="http://schemas.microsoft.com/office/drawing/2014/main" id="{9B97DEF3-79DF-4B40-8749-7361E2DBA383}"/>
              </a:ext>
            </a:extLst>
          </p:cNvPr>
          <p:cNvPicPr>
            <a:picLocks noChangeAspect="1"/>
          </p:cNvPicPr>
          <p:nvPr/>
        </p:nvPicPr>
        <p:blipFill rotWithShape="1">
          <a:blip r:embed="rId2"/>
          <a:srcRect l="3539" t="21695" r="1962" b="8402"/>
          <a:stretch/>
        </p:blipFill>
        <p:spPr>
          <a:xfrm>
            <a:off x="253627" y="1051450"/>
            <a:ext cx="8640960" cy="1600439"/>
          </a:xfrm>
          <a:prstGeom prst="rect">
            <a:avLst/>
          </a:prstGeom>
        </p:spPr>
      </p:pic>
    </p:spTree>
    <p:extLst>
      <p:ext uri="{BB962C8B-B14F-4D97-AF65-F5344CB8AC3E}">
        <p14:creationId xmlns:p14="http://schemas.microsoft.com/office/powerpoint/2010/main" val="137992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FAD-B30E-436B-8C3E-CE56AB11CE0C}"/>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On Device ML Model Training</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6467618F-0881-4578-8850-54BE8D5586B7}"/>
              </a:ext>
            </a:extLst>
          </p:cNvPr>
          <p:cNvSpPr/>
          <p:nvPr/>
        </p:nvSpPr>
        <p:spPr>
          <a:xfrm>
            <a:off x="4695925" y="1229532"/>
            <a:ext cx="4040402" cy="3108543"/>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rPr>
              <a:t>Numerous papers, libraries, algorithms, tools exists to enable self-learning and re-training of ML models on better resourced devices like SBCs</a:t>
            </a:r>
          </a:p>
          <a:p>
            <a:endParaRPr lang="en-US" sz="1400" dirty="0">
              <a:latin typeface="Titillium Web" panose="020B0604020202020204"/>
            </a:endParaRPr>
          </a:p>
          <a:p>
            <a:pPr marL="742950" lvl="1" indent="-285750">
              <a:buFont typeface="Wingdings" panose="05000000000000000000" pitchFamily="2" charset="2"/>
              <a:buChar char="ü"/>
            </a:pPr>
            <a:r>
              <a:rPr lang="en-US" sz="1400" dirty="0">
                <a:latin typeface="Titillium Web" panose="020B0604020202020204"/>
              </a:rPr>
              <a:t>Due to ML framework support i.e., TF Lite can run on SBCs and not on MCUs</a:t>
            </a:r>
          </a:p>
          <a:p>
            <a:pPr marL="285750" indent="-285750">
              <a:buFont typeface="Wingdings" panose="05000000000000000000" pitchFamily="2" charset="2"/>
              <a:buChar char="§"/>
            </a:pPr>
            <a:endParaRPr lang="en-US" sz="1400" dirty="0">
              <a:latin typeface="Titillium Web" panose="020B0604020202020204"/>
            </a:endParaRPr>
          </a:p>
          <a:p>
            <a:pPr marL="285750" indent="-285750">
              <a:buFont typeface="Wingdings" panose="05000000000000000000" pitchFamily="2" charset="2"/>
              <a:buChar char="§"/>
            </a:pPr>
            <a:r>
              <a:rPr lang="en-US" sz="1400" dirty="0"/>
              <a:t>SEFR paper: Classification algorithm specifically designed to perform both training and testing on ultra-low power devices</a:t>
            </a:r>
          </a:p>
          <a:p>
            <a:pPr marL="285750" indent="-285750">
              <a:buFont typeface="Wingdings" panose="05000000000000000000" pitchFamily="2" charset="2"/>
              <a:buChar char="§"/>
            </a:pPr>
            <a:endParaRPr lang="en-US" sz="1400" dirty="0">
              <a:latin typeface="Titillium Web" panose="020B0604020202020204"/>
            </a:endParaRPr>
          </a:p>
          <a:p>
            <a:pPr marL="285750" indent="-285750">
              <a:buFont typeface="Wingdings" panose="05000000000000000000" pitchFamily="2" charset="2"/>
              <a:buChar char="§"/>
            </a:pPr>
            <a:r>
              <a:rPr lang="en-US" sz="1400" dirty="0">
                <a:latin typeface="Titillium Web" panose="020B0604020202020204"/>
              </a:rPr>
              <a:t>ML in Embedded Sensor Systems paper: Enable real-time data analytics and continuous training and re-training of the ML algorithm</a:t>
            </a:r>
          </a:p>
        </p:txBody>
      </p:sp>
      <p:pic>
        <p:nvPicPr>
          <p:cNvPr id="8" name="Picture 8" descr="Edge Computing Hardware">
            <a:extLst>
              <a:ext uri="{FF2B5EF4-FFF2-40B4-BE49-F238E27FC236}">
                <a16:creationId xmlns:a16="http://schemas.microsoft.com/office/drawing/2014/main" id="{BF05F7DA-C00D-4F0C-B41D-F9DCC41FD3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38" r="20843" b="15899"/>
          <a:stretch/>
        </p:blipFill>
        <p:spPr bwMode="auto">
          <a:xfrm>
            <a:off x="179512" y="1214318"/>
            <a:ext cx="4192348" cy="10783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7736B0-7D93-47F6-9FBB-8993E403322A}"/>
              </a:ext>
            </a:extLst>
          </p:cNvPr>
          <p:cNvSpPr txBox="1"/>
          <p:nvPr/>
        </p:nvSpPr>
        <p:spPr>
          <a:xfrm flipH="1">
            <a:off x="1190321" y="901265"/>
            <a:ext cx="2290532" cy="461665"/>
          </a:xfrm>
          <a:prstGeom prst="rect">
            <a:avLst/>
          </a:prstGeom>
          <a:noFill/>
        </p:spPr>
        <p:txBody>
          <a:bodyPr wrap="square" rtlCol="0">
            <a:spAutoFit/>
          </a:bodyPr>
          <a:lstStyle/>
          <a:p>
            <a:pPr algn="ctr"/>
            <a:r>
              <a:rPr lang="en-US" sz="1200" dirty="0">
                <a:latin typeface="Titillium Web" panose="020B0604020202020204"/>
              </a:rPr>
              <a:t>Powerful CPU + basic GPU based </a:t>
            </a:r>
          </a:p>
          <a:p>
            <a:pPr algn="ctr"/>
            <a:r>
              <a:rPr lang="en-US" sz="1200" dirty="0">
                <a:latin typeface="Titillium Web" panose="020B0604020202020204"/>
              </a:rPr>
              <a:t>SBCs (single board computers)</a:t>
            </a:r>
          </a:p>
        </p:txBody>
      </p:sp>
      <p:pic>
        <p:nvPicPr>
          <p:cNvPr id="15" name="Picture 4" descr="Tick and Cross marks with slight 3D-effect | Free SVG">
            <a:extLst>
              <a:ext uri="{FF2B5EF4-FFF2-40B4-BE49-F238E27FC236}">
                <a16:creationId xmlns:a16="http://schemas.microsoft.com/office/drawing/2014/main" id="{FF075306-0CBC-4EC3-8921-43B0D9EB7B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77" t="5201" r="29000" b="57000"/>
          <a:stretch/>
        </p:blipFill>
        <p:spPr bwMode="auto">
          <a:xfrm>
            <a:off x="575459" y="879384"/>
            <a:ext cx="564574" cy="50542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Graphical user interface&#10;&#10;Description automatically generated">
            <a:extLst>
              <a:ext uri="{FF2B5EF4-FFF2-40B4-BE49-F238E27FC236}">
                <a16:creationId xmlns:a16="http://schemas.microsoft.com/office/drawing/2014/main" id="{66DE7D3D-850D-499A-A00D-5944124A0893}"/>
              </a:ext>
            </a:extLst>
          </p:cNvPr>
          <p:cNvPicPr>
            <a:picLocks noChangeAspect="1"/>
          </p:cNvPicPr>
          <p:nvPr/>
        </p:nvPicPr>
        <p:blipFill rotWithShape="1">
          <a:blip r:embed="rId5"/>
          <a:srcRect l="1190" t="61600" r="1190" b="807"/>
          <a:stretch/>
        </p:blipFill>
        <p:spPr>
          <a:xfrm>
            <a:off x="179512" y="3130661"/>
            <a:ext cx="4192348" cy="1893401"/>
          </a:xfrm>
          <a:prstGeom prst="rect">
            <a:avLst/>
          </a:prstGeom>
        </p:spPr>
      </p:pic>
      <p:pic>
        <p:nvPicPr>
          <p:cNvPr id="14" name="Picture 4" descr="Tick and Cross marks with slight 3D-effect | Free SVG">
            <a:extLst>
              <a:ext uri="{FF2B5EF4-FFF2-40B4-BE49-F238E27FC236}">
                <a16:creationId xmlns:a16="http://schemas.microsoft.com/office/drawing/2014/main" id="{E93D025C-6385-437F-8DA9-8E99102EE2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494" t="51756" r="30307" b="5163"/>
          <a:stretch/>
        </p:blipFill>
        <p:spPr bwMode="auto">
          <a:xfrm>
            <a:off x="4026478" y="2842629"/>
            <a:ext cx="524149" cy="57606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06C6B37-385C-4FCB-AF2E-C971BAE747CA}"/>
              </a:ext>
            </a:extLst>
          </p:cNvPr>
          <p:cNvSpPr txBox="1"/>
          <p:nvPr/>
        </p:nvSpPr>
        <p:spPr>
          <a:xfrm flipH="1">
            <a:off x="1148803" y="2578100"/>
            <a:ext cx="2373567" cy="461665"/>
          </a:xfrm>
          <a:prstGeom prst="rect">
            <a:avLst/>
          </a:prstGeom>
          <a:noFill/>
        </p:spPr>
        <p:txBody>
          <a:bodyPr wrap="square" rtlCol="0">
            <a:spAutoFit/>
          </a:bodyPr>
          <a:lstStyle/>
          <a:p>
            <a:pPr algn="ctr"/>
            <a:r>
              <a:rPr lang="en-US" sz="1200" dirty="0">
                <a:latin typeface="Titillium Web" panose="020B0604020202020204"/>
              </a:rPr>
              <a:t>Billions of IoT devices are designed using such MCUs and small CPUs</a:t>
            </a:r>
          </a:p>
        </p:txBody>
      </p:sp>
    </p:spTree>
    <p:extLst>
      <p:ext uri="{BB962C8B-B14F-4D97-AF65-F5344CB8AC3E}">
        <p14:creationId xmlns:p14="http://schemas.microsoft.com/office/powerpoint/2010/main" val="4816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Research Question</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AE2AF864-2CA4-4BF7-8C14-BD9E8D922DBC}"/>
              </a:ext>
            </a:extLst>
          </p:cNvPr>
          <p:cNvSpPr/>
          <p:nvPr/>
        </p:nvSpPr>
        <p:spPr>
          <a:xfrm>
            <a:off x="269584" y="2156251"/>
            <a:ext cx="8604832" cy="830997"/>
          </a:xfrm>
          <a:prstGeom prst="rect">
            <a:avLst/>
          </a:prstGeom>
        </p:spPr>
        <p:txBody>
          <a:bodyPr wrap="square">
            <a:spAutoFit/>
          </a:bodyPr>
          <a:lstStyle/>
          <a:p>
            <a:pPr marL="285750" indent="-285750">
              <a:buFont typeface="Wingdings" panose="05000000000000000000" pitchFamily="2" charset="2"/>
              <a:buChar char="§"/>
            </a:pPr>
            <a:r>
              <a:rPr lang="en-US" sz="1600" dirty="0"/>
              <a:t>After real-world deployment, can the highly resource-constrained </a:t>
            </a:r>
            <a:r>
              <a:rPr lang="en-US" sz="1600" b="1" dirty="0"/>
              <a:t>MCU-based IoT devices </a:t>
            </a:r>
            <a:r>
              <a:rPr lang="en-US" sz="1600" dirty="0"/>
              <a:t>autonomously (offline) improve their intelligence by performing onboard re-training/updating (self-learning) of the local ML model using the live IoT use-case data?</a:t>
            </a:r>
          </a:p>
        </p:txBody>
      </p:sp>
    </p:spTree>
    <p:extLst>
      <p:ext uri="{BB962C8B-B14F-4D97-AF65-F5344CB8AC3E}">
        <p14:creationId xmlns:p14="http://schemas.microsoft.com/office/powerpoint/2010/main" val="325485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84455-B654-4ABD-A2B5-187DB53D9BE3}"/>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ML Model Training on MCUs</a:t>
            </a:r>
            <a:endParaRPr lang="en-US" sz="2800" b="1" dirty="0">
              <a:solidFill>
                <a:srgbClr val="FBAE40"/>
              </a:solidFill>
              <a:latin typeface="Helvetica" panose="020B0604020202020204" pitchFamily="34" charset="0"/>
              <a:cs typeface="Helvetica" panose="020B0604020202020204" pitchFamily="34" charset="0"/>
            </a:endParaRPr>
          </a:p>
        </p:txBody>
      </p:sp>
      <p:sp>
        <p:nvSpPr>
          <p:cNvPr id="7" name="Rectangle 6">
            <a:extLst>
              <a:ext uri="{FF2B5EF4-FFF2-40B4-BE49-F238E27FC236}">
                <a16:creationId xmlns:a16="http://schemas.microsoft.com/office/drawing/2014/main" id="{482A667C-B8EF-44B0-8B27-78BA80BE1F3E}"/>
              </a:ext>
            </a:extLst>
          </p:cNvPr>
          <p:cNvSpPr/>
          <p:nvPr/>
        </p:nvSpPr>
        <p:spPr>
          <a:xfrm>
            <a:off x="248851" y="3939902"/>
            <a:ext cx="8646298" cy="954107"/>
          </a:xfrm>
          <a:prstGeom prst="rect">
            <a:avLst/>
          </a:prstGeom>
        </p:spPr>
        <p:txBody>
          <a:bodyPr wrap="square">
            <a:spAutoFit/>
          </a:bodyPr>
          <a:lstStyle/>
          <a:p>
            <a:r>
              <a:rPr lang="en-US" sz="1400" b="1" dirty="0">
                <a:latin typeface="Titillium Web" panose="020B0604020202020204"/>
                <a:ea typeface="Open Sans" panose="020B0606030504020204" pitchFamily="34" charset="0"/>
                <a:cs typeface="Helvetica" panose="020B0604020202020204" pitchFamily="34" charset="0"/>
              </a:rPr>
              <a:t>Edge2Train, Train++, ML-MCU</a:t>
            </a:r>
            <a:r>
              <a:rPr lang="en-US" sz="1400" dirty="0">
                <a:latin typeface="Titillium Web" panose="020B0604020202020204"/>
                <a:ea typeface="Open Sans" panose="020B0606030504020204" pitchFamily="34" charset="0"/>
                <a:cs typeface="Helvetica" panose="020B0604020202020204" pitchFamily="34" charset="0"/>
              </a:rPr>
              <a:t> are the proposed frameworks that contain novel algorithms to enable MCU-based IoT devices to continuously improve by learning from the fresh real-world data patterns seen after deployment</a:t>
            </a:r>
          </a:p>
          <a:p>
            <a:endParaRPr lang="en-US" sz="1400" dirty="0">
              <a:latin typeface="Titillium Web" panose="020B0604020202020204"/>
              <a:ea typeface="Open Sans" panose="020B0606030504020204" pitchFamily="34" charset="0"/>
              <a:cs typeface="Helvetica" panose="020B0604020202020204" pitchFamily="34" charset="0"/>
            </a:endParaRPr>
          </a:p>
          <a:p>
            <a:r>
              <a:rPr lang="en-US" sz="1400" b="1" dirty="0">
                <a:latin typeface="Titillium Web" panose="020B0604020202020204"/>
                <a:ea typeface="Open Sans" panose="020B0606030504020204" pitchFamily="34" charset="0"/>
                <a:cs typeface="Helvetica" panose="020B0604020202020204" pitchFamily="34" charset="0"/>
              </a:rPr>
              <a:t>Edge2Train</a:t>
            </a:r>
            <a:r>
              <a:rPr lang="en-US" sz="1400" dirty="0">
                <a:latin typeface="Titillium Web" panose="020B0604020202020204"/>
                <a:ea typeface="Open Sans" panose="020B0606030504020204" pitchFamily="34" charset="0"/>
                <a:cs typeface="Helvetica" panose="020B0604020202020204" pitchFamily="34" charset="0"/>
              </a:rPr>
              <a:t> is baseline -&gt; </a:t>
            </a:r>
            <a:r>
              <a:rPr lang="en-US" sz="1400" b="1" dirty="0">
                <a:latin typeface="Titillium Web" panose="020B0604020202020204"/>
                <a:ea typeface="Open Sans" panose="020B0606030504020204" pitchFamily="34" charset="0"/>
                <a:cs typeface="Helvetica" panose="020B0604020202020204" pitchFamily="34" charset="0"/>
              </a:rPr>
              <a:t>Train++ </a:t>
            </a:r>
            <a:r>
              <a:rPr lang="en-US" sz="1400" dirty="0">
                <a:latin typeface="Titillium Web" panose="020B0604020202020204"/>
                <a:ea typeface="Open Sans" panose="020B0606030504020204" pitchFamily="34" charset="0"/>
                <a:cs typeface="Helvetica" panose="020B0604020202020204" pitchFamily="34" charset="0"/>
              </a:rPr>
              <a:t>conserves memory + speedup training and inference -&gt; </a:t>
            </a:r>
            <a:r>
              <a:rPr lang="en-US" sz="1400" b="1" dirty="0">
                <a:latin typeface="Titillium Web" panose="020B0604020202020204"/>
                <a:ea typeface="Open Sans" panose="020B0606030504020204" pitchFamily="34" charset="0"/>
                <a:cs typeface="Helvetica" panose="020B0604020202020204" pitchFamily="34" charset="0"/>
              </a:rPr>
              <a:t>ML-MCU </a:t>
            </a:r>
            <a:r>
              <a:rPr lang="en-US" sz="1400" dirty="0">
                <a:latin typeface="Titillium Web" panose="020B0604020202020204"/>
                <a:ea typeface="Open Sans" panose="020B0606030504020204" pitchFamily="34" charset="0"/>
                <a:cs typeface="Helvetica" panose="020B0604020202020204" pitchFamily="34" charset="0"/>
              </a:rPr>
              <a:t>is state-of-the art</a:t>
            </a:r>
          </a:p>
        </p:txBody>
      </p:sp>
      <p:sp>
        <p:nvSpPr>
          <p:cNvPr id="2" name="TextBox 1">
            <a:extLst>
              <a:ext uri="{FF2B5EF4-FFF2-40B4-BE49-F238E27FC236}">
                <a16:creationId xmlns:a16="http://schemas.microsoft.com/office/drawing/2014/main" id="{544048D5-F69F-405B-A71E-52B8E394A5A1}"/>
              </a:ext>
            </a:extLst>
          </p:cNvPr>
          <p:cNvSpPr txBox="1"/>
          <p:nvPr/>
        </p:nvSpPr>
        <p:spPr>
          <a:xfrm flipH="1">
            <a:off x="722026" y="3438050"/>
            <a:ext cx="7699948" cy="276999"/>
          </a:xfrm>
          <a:prstGeom prst="rect">
            <a:avLst/>
          </a:prstGeom>
          <a:noFill/>
        </p:spPr>
        <p:txBody>
          <a:bodyPr wrap="square" rtlCol="0">
            <a:spAutoFit/>
          </a:bodyPr>
          <a:lstStyle/>
          <a:p>
            <a:r>
              <a:rPr lang="en-US" sz="1200" dirty="0">
                <a:latin typeface="Titillium Web" panose="020B0604020202020204"/>
              </a:rPr>
              <a:t>Our framework algorithms enables training ML models on such highly resource-constrained, ultra-low-cost, tiny devices</a:t>
            </a:r>
          </a:p>
        </p:txBody>
      </p:sp>
      <p:pic>
        <p:nvPicPr>
          <p:cNvPr id="6" name="Picture 8" descr="Beetle (1Pc) Australia">
            <a:extLst>
              <a:ext uri="{FF2B5EF4-FFF2-40B4-BE49-F238E27FC236}">
                <a16:creationId xmlns:a16="http://schemas.microsoft.com/office/drawing/2014/main" id="{96B75D7C-2086-4E7E-8DFE-F804BF33F9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52" t="13601" r="3168" b="16401"/>
          <a:stretch/>
        </p:blipFill>
        <p:spPr bwMode="auto">
          <a:xfrm>
            <a:off x="1777572" y="922611"/>
            <a:ext cx="5588856" cy="240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20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048D5-F69F-405B-A71E-52B8E394A5A1}"/>
              </a:ext>
            </a:extLst>
          </p:cNvPr>
          <p:cNvSpPr txBox="1"/>
          <p:nvPr/>
        </p:nvSpPr>
        <p:spPr>
          <a:xfrm flipH="1">
            <a:off x="467544" y="3716403"/>
            <a:ext cx="3345918" cy="461665"/>
          </a:xfrm>
          <a:prstGeom prst="rect">
            <a:avLst/>
          </a:prstGeom>
          <a:noFill/>
        </p:spPr>
        <p:txBody>
          <a:bodyPr wrap="square" rtlCol="0">
            <a:spAutoFit/>
          </a:bodyPr>
          <a:lstStyle/>
          <a:p>
            <a:pPr algn="ctr"/>
            <a:r>
              <a:rPr lang="en-US" sz="1200" dirty="0">
                <a:latin typeface="Titillium Web" panose="020B0604020202020204"/>
              </a:rPr>
              <a:t>Our framework algorithms can create self-learning HVACs that can provide superior thermal comfort</a:t>
            </a:r>
          </a:p>
        </p:txBody>
      </p:sp>
      <p:sp>
        <p:nvSpPr>
          <p:cNvPr id="10" name="Rectangle 9">
            <a:extLst>
              <a:ext uri="{FF2B5EF4-FFF2-40B4-BE49-F238E27FC236}">
                <a16:creationId xmlns:a16="http://schemas.microsoft.com/office/drawing/2014/main" id="{CF6FEB34-4A1D-4F14-B0E5-1C6096922D2C}"/>
              </a:ext>
            </a:extLst>
          </p:cNvPr>
          <p:cNvSpPr/>
          <p:nvPr/>
        </p:nvSpPr>
        <p:spPr>
          <a:xfrm>
            <a:off x="4559177" y="1265091"/>
            <a:ext cx="4397826" cy="2893100"/>
          </a:xfrm>
          <a:prstGeom prst="rect">
            <a:avLst/>
          </a:prstGeom>
        </p:spPr>
        <p:txBody>
          <a:bodyPr wrap="square">
            <a:spAutoFit/>
          </a:bodyPr>
          <a:lstStyle/>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HVAC controllers are resource-constrained IoT edge devices. For example, Google Nest, Echobee, </a:t>
            </a:r>
            <a:r>
              <a:rPr lang="en-US" sz="1400" dirty="0" err="1">
                <a:latin typeface="Titillium Web" panose="020B0604020202020204"/>
                <a:ea typeface="Open Sans" panose="020B0606030504020204" pitchFamily="34" charset="0"/>
                <a:cs typeface="Helvetica" panose="020B0604020202020204" pitchFamily="34" charset="0"/>
              </a:rPr>
              <a:t>etc</a:t>
            </a: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Every building/infrastructure has differences. Standard/one-size-fits-all strategy fails to provide superior level of thermal comfort for people </a:t>
            </a:r>
          </a:p>
          <a:p>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Our algorithms can make HVAC controllers learn best strategy (offline) to perform tailored control of the HVAC unit for any building types</a:t>
            </a:r>
          </a:p>
          <a:p>
            <a:pPr marL="285750" indent="-285750">
              <a:buFont typeface="Wingdings" panose="05000000000000000000" pitchFamily="2" charset="2"/>
              <a:buChar char="§"/>
            </a:pPr>
            <a:endParaRPr lang="en-US" sz="1400" dirty="0">
              <a:latin typeface="Titillium Web" panose="020B0604020202020204"/>
              <a:ea typeface="Open Sans" panose="020B0606030504020204" pitchFamily="34" charset="0"/>
              <a:cs typeface="Helvetica" panose="020B0604020202020204" pitchFamily="34" charset="0"/>
            </a:endParaRPr>
          </a:p>
          <a:p>
            <a:pPr marL="285750" indent="-285750">
              <a:buFont typeface="Wingdings" panose="05000000000000000000" pitchFamily="2" charset="2"/>
              <a:buChar char="§"/>
            </a:pPr>
            <a:r>
              <a:rPr lang="en-US" sz="1400" dirty="0">
                <a:latin typeface="Titillium Web" panose="020B0604020202020204"/>
                <a:ea typeface="Open Sans" panose="020B0606030504020204" pitchFamily="34" charset="0"/>
                <a:cs typeface="Helvetica" panose="020B0604020202020204" pitchFamily="34" charset="0"/>
              </a:rPr>
              <a:t>Eliminates the need to find and set distinct HVAC control strategies for each building</a:t>
            </a:r>
          </a:p>
        </p:txBody>
      </p:sp>
      <p:sp>
        <p:nvSpPr>
          <p:cNvPr id="11" name="Title 1">
            <a:extLst>
              <a:ext uri="{FF2B5EF4-FFF2-40B4-BE49-F238E27FC236}">
                <a16:creationId xmlns:a16="http://schemas.microsoft.com/office/drawing/2014/main" id="{5B6715BF-3FFB-405E-908D-B33F627E16DC}"/>
              </a:ext>
            </a:extLst>
          </p:cNvPr>
          <p:cNvSpPr txBox="1">
            <a:spLocks/>
          </p:cNvSpPr>
          <p:nvPr/>
        </p:nvSpPr>
        <p:spPr>
          <a:xfrm>
            <a:off x="179512" y="109268"/>
            <a:ext cx="7128792" cy="42188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FBAE40"/>
                </a:solidFill>
                <a:latin typeface="Helvetica" panose="020B0604020202020204" pitchFamily="34" charset="0"/>
                <a:ea typeface="+mj-lt"/>
                <a:cs typeface="Helvetica" panose="020B0604020202020204" pitchFamily="34" charset="0"/>
              </a:rPr>
              <a:t>Use case 1: Self-learning HVACs</a:t>
            </a:r>
            <a:endParaRPr lang="en-US" sz="2800" b="1" dirty="0">
              <a:solidFill>
                <a:srgbClr val="FBAE40"/>
              </a:solidFill>
              <a:latin typeface="Helvetica" panose="020B0604020202020204" pitchFamily="34" charset="0"/>
              <a:cs typeface="Helvetica" panose="020B0604020202020204" pitchFamily="34" charset="0"/>
            </a:endParaRPr>
          </a:p>
        </p:txBody>
      </p:sp>
      <p:pic>
        <p:nvPicPr>
          <p:cNvPr id="16" name="Picture 8" descr="Thermostat Options">
            <a:extLst>
              <a:ext uri="{FF2B5EF4-FFF2-40B4-BE49-F238E27FC236}">
                <a16:creationId xmlns:a16="http://schemas.microsoft.com/office/drawing/2014/main" id="{BC041768-28E2-4BA1-BE6D-B5D1417C7F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7" t="15569" r="1281" b="2296"/>
          <a:stretch/>
        </p:blipFill>
        <p:spPr bwMode="auto">
          <a:xfrm>
            <a:off x="107504" y="1306648"/>
            <a:ext cx="4193832" cy="237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9|2.7|8.3|6.2|3.7|9.5|1|0.7"/>
</p:tagLst>
</file>

<file path=ppt/tags/tag2.xml><?xml version="1.0" encoding="utf-8"?>
<p:tagLst xmlns:a="http://schemas.openxmlformats.org/drawingml/2006/main" xmlns:r="http://schemas.openxmlformats.org/officeDocument/2006/relationships" xmlns:p="http://schemas.openxmlformats.org/presentationml/2006/main">
  <p:tag name="TIMING" val="|21.9|2.7|8.3|6.2|3.7|9.5|1|0.7"/>
</p:tagLst>
</file>

<file path=ppt/tags/tag3.xml><?xml version="1.0" encoding="utf-8"?>
<p:tagLst xmlns:a="http://schemas.openxmlformats.org/drawingml/2006/main" xmlns:r="http://schemas.openxmlformats.org/officeDocument/2006/relationships" xmlns:p="http://schemas.openxmlformats.org/presentationml/2006/main">
  <p:tag name="TIMING" val="|21.9|2.7|8.3|6.2|3.7|9.5|1|0.7"/>
</p:tagLst>
</file>

<file path=ppt/tags/tag4.xml><?xml version="1.0" encoding="utf-8"?>
<p:tagLst xmlns:a="http://schemas.openxmlformats.org/drawingml/2006/main" xmlns:r="http://schemas.openxmlformats.org/officeDocument/2006/relationships" xmlns:p="http://schemas.openxmlformats.org/presentationml/2006/main">
  <p:tag name="TIMING" val="|21.9|2.7|8.3|6.2|3.7|9.5|1|0.7"/>
</p:tagLst>
</file>

<file path=ppt/tags/tag5.xml><?xml version="1.0" encoding="utf-8"?>
<p:tagLst xmlns:a="http://schemas.openxmlformats.org/drawingml/2006/main" xmlns:r="http://schemas.openxmlformats.org/officeDocument/2006/relationships" xmlns:p="http://schemas.openxmlformats.org/presentationml/2006/main">
  <p:tag name="TIMING" val="|21.9|2.7|8.3|6.2|3.7|9.5|1|0.7"/>
</p:tagLst>
</file>

<file path=ppt/tags/tag6.xml><?xml version="1.0" encoding="utf-8"?>
<p:tagLst xmlns:a="http://schemas.openxmlformats.org/drawingml/2006/main" xmlns:r="http://schemas.openxmlformats.org/officeDocument/2006/relationships" xmlns:p="http://schemas.openxmlformats.org/presentationml/2006/main">
  <p:tag name="TIMING" val="|21.9|2.7|8.3|6.2|3.7|9.5|1|0.7"/>
</p:tagLst>
</file>

<file path=ppt/tags/tag7.xml><?xml version="1.0" encoding="utf-8"?>
<p:tagLst xmlns:a="http://schemas.openxmlformats.org/drawingml/2006/main" xmlns:r="http://schemas.openxmlformats.org/officeDocument/2006/relationships" xmlns:p="http://schemas.openxmlformats.org/presentationml/2006/main">
  <p:tag name="TIMING" val="|21.9|2.7|8.3|6.2|3.7|9.5|1|0.7"/>
</p:tagLst>
</file>

<file path=ppt/tags/tag8.xml><?xml version="1.0" encoding="utf-8"?>
<p:tagLst xmlns:a="http://schemas.openxmlformats.org/drawingml/2006/main" xmlns:r="http://schemas.openxmlformats.org/officeDocument/2006/relationships" xmlns:p="http://schemas.openxmlformats.org/presentationml/2006/main">
  <p:tag name="TIMING" val="|21.9|2.7|8.3|6.2|3.7|9.5|1|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72730</TotalTime>
  <Words>4736</Words>
  <Application>Microsoft Office PowerPoint</Application>
  <PresentationFormat>On-screen Show (16:9)</PresentationFormat>
  <Paragraphs>508</Paragraphs>
  <Slides>43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-apple-system</vt:lpstr>
      <vt:lpstr>Arial</vt:lpstr>
      <vt:lpstr>Calibri</vt:lpstr>
      <vt:lpstr>Helvetica</vt:lpstr>
      <vt:lpstr>Titillium Web</vt:lpstr>
      <vt:lpstr>Ubuntu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Copper Reed Studio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DesignDesk</dc:creator>
  <cp:lastModifiedBy>SUDHARSAN, BHARATH</cp:lastModifiedBy>
  <cp:revision>3379</cp:revision>
  <cp:lastPrinted>2017-02-28T16:00:52Z</cp:lastPrinted>
  <dcterms:created xsi:type="dcterms:W3CDTF">2017-02-23T15:52:53Z</dcterms:created>
  <dcterms:modified xsi:type="dcterms:W3CDTF">2021-08-02T15:06:20Z</dcterms:modified>
</cp:coreProperties>
</file>